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orient="horz" pos="2503" userDrawn="1">
          <p15:clr>
            <a:srgbClr val="A4A3A4"/>
          </p15:clr>
        </p15:guide>
        <p15:guide id="3" orient="horz" pos="5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514" userDrawn="1">
          <p15:clr>
            <a:srgbClr val="A4A3A4"/>
          </p15:clr>
        </p15:guide>
        <p15:guide id="6" pos="4310" userDrawn="1">
          <p15:clr>
            <a:srgbClr val="A4A3A4"/>
          </p15:clr>
        </p15:guide>
        <p15:guide id="7" pos="3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A1F0AC-9144-6D63-4E2E-DDA460DFC89E}" name="Simo Arvo" initials="SA" userId="S::simo.arvo@drum.fi::ed3eb293-d390-4e84-97aa-509fb0a657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9F"/>
    <a:srgbClr val="98C000"/>
    <a:srgbClr val="9CBBE1"/>
    <a:srgbClr val="B8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86122" autoAdjust="0"/>
  </p:normalViewPr>
  <p:slideViewPr>
    <p:cSldViewPr snapToGrid="0" snapToObjects="1">
      <p:cViewPr varScale="1">
        <p:scale>
          <a:sx n="60" d="100"/>
          <a:sy n="60" d="100"/>
        </p:scale>
        <p:origin x="672" y="56"/>
      </p:cViewPr>
      <p:guideLst>
        <p:guide orient="horz" pos="2327"/>
        <p:guide orient="horz" pos="2503"/>
        <p:guide orient="horz" pos="597"/>
        <p:guide pos="7355"/>
        <p:guide pos="3514"/>
        <p:guide pos="4310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E999-0D14-5B47-BBC5-D0C7E6EFC62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41D0-C2ED-EC45-B00C-F8055CE89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8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270B2-12CE-B542-A7B3-9E0E57838C4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4739-FACF-E549-AD86-EEC8EBA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E4739-FACF-E549-AD86-EEC8EBA299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30.png"/><Relationship Id="rId3" Type="http://schemas.openxmlformats.org/officeDocument/2006/relationships/image" Target="../media/image2.svg"/><Relationship Id="rId21" Type="http://schemas.openxmlformats.org/officeDocument/2006/relationships/image" Target="../media/image23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24" Type="http://schemas.openxmlformats.org/officeDocument/2006/relationships/image" Target="../media/image28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3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31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  <a:effectLst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F0F449-E7C9-ED24-A103-B16CD05A8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CF2C-26BE-AA87-4C3A-63CD00F98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566" y="1368368"/>
            <a:ext cx="8348868" cy="1673747"/>
          </a:xfrm>
        </p:spPr>
        <p:txBody>
          <a:bodyPr anchor="b"/>
          <a:lstStyle>
            <a:lvl1pPr algn="ctr"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1566" y="3534261"/>
            <a:ext cx="8348869" cy="1073611"/>
          </a:xfrm>
          <a:effectLst>
            <a:outerShdw blurRad="50800" dist="25400" dir="5400000" algn="ctr" rotWithShape="0">
              <a:schemeClr val="tx2">
                <a:alpha val="65000"/>
              </a:schemeClr>
            </a:outerShdw>
          </a:effectLst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8927093-B1D1-B2FD-0F95-6F0E1B7CB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4164BA-F938-21C5-56E0-33FFD3538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EAC162C-71F5-358B-A9F4-42B80057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284" b="17447"/>
          <a:stretch/>
        </p:blipFill>
        <p:spPr>
          <a:xfrm rot="5400000" flipH="1">
            <a:off x="78621" y="4839527"/>
            <a:ext cx="1330838" cy="14901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D8DEE4E-D34C-3D84-1169-FE392CF8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3951" r="-9432" b="-26370"/>
          <a:stretch/>
        </p:blipFill>
        <p:spPr>
          <a:xfrm>
            <a:off x="3259569" y="-1"/>
            <a:ext cx="3550475" cy="126310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28190AE-832C-BC41-A755-6183B0400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0039"/>
          <a:stretch/>
        </p:blipFill>
        <p:spPr>
          <a:xfrm flipH="1">
            <a:off x="0" y="2330805"/>
            <a:ext cx="1633114" cy="208567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D29A84A-A6D6-179B-214F-8CB190704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025" r="4239"/>
          <a:stretch/>
        </p:blipFill>
        <p:spPr>
          <a:xfrm>
            <a:off x="11242891" y="2566468"/>
            <a:ext cx="949110" cy="58785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80264F2-380B-C105-5E11-30544F296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18682"/>
          <a:stretch/>
        </p:blipFill>
        <p:spPr>
          <a:xfrm rot="10800000">
            <a:off x="11565189" y="3762147"/>
            <a:ext cx="596298" cy="13180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6642A05-173E-3920-1DCD-A47B6FA73F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296732" y="5584590"/>
            <a:ext cx="289142" cy="28914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5BB9D89-2CEB-D89F-6805-4208F18AB8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90467" y="472653"/>
            <a:ext cx="301673" cy="3016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D519AC9-DF9E-A8B5-D668-BC99C2B26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5848" t="-22277" r="-5674" b="-14136"/>
          <a:stretch/>
        </p:blipFill>
        <p:spPr>
          <a:xfrm flipH="1">
            <a:off x="1560957" y="6203242"/>
            <a:ext cx="1630184" cy="29752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6C9AD05-478E-DD37-6D78-2368C10294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66078" y="1126239"/>
            <a:ext cx="136868" cy="13686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EAC2081-FF29-5C7C-02F3-75AC716EB6C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57223" y="5584591"/>
            <a:ext cx="73498" cy="7349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1FD80D3D-BA53-CA05-374C-1AAA499DAA6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2360" y="1737009"/>
            <a:ext cx="73498" cy="73498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C2A2D722-BC57-D3D7-EE52-01569C64F0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5137" y="4925347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BA7BD6-E67B-CBAE-D9D4-36EEFF0B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095"/>
          <a:stretch/>
        </p:blipFill>
        <p:spPr>
          <a:xfrm>
            <a:off x="597313" y="-1"/>
            <a:ext cx="991130" cy="804471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195E30E0-6593-068B-0D49-CEF099CEDE6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25475" y="4962096"/>
            <a:ext cx="1688164" cy="1244989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90FB51B-CC1E-950F-07FE-BE44062133E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11224" y="5935895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8DBC033-79BB-341C-5D7D-410D61BFC79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9E2B042-AABB-A560-13C4-C3BB6111455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4273" y="4978611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80BC5FFB-FEDD-8CD4-E690-6CC09DCFF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910"/>
          <a:stretch/>
        </p:blipFill>
        <p:spPr>
          <a:xfrm>
            <a:off x="3730361" y="5160786"/>
            <a:ext cx="1404440" cy="1697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B9F33E2-1ADC-9B16-6A92-9CAFE19B2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1092878" y="4661610"/>
            <a:ext cx="1330838" cy="207218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9D5F8FC-EC71-CCE8-8428-4CDAF3017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-26370" r="-9432" b="-26370"/>
          <a:stretch/>
        </p:blipFill>
        <p:spPr>
          <a:xfrm>
            <a:off x="6542443" y="1863964"/>
            <a:ext cx="3550475" cy="157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8218" y="5567203"/>
            <a:ext cx="4124096" cy="86402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1800" b="0" spc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47090" y="4277871"/>
            <a:ext cx="1703508" cy="1239061"/>
          </a:xfrm>
          <a:prstGeom prst="rect">
            <a:avLst/>
          </a:prstGeom>
          <a:effectLst/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FCD97BB-77C5-32BD-8638-A4B5221F734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5181" y="371672"/>
            <a:ext cx="5899850" cy="267727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195A540-F5DF-626C-ACCF-814D42F55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679"/>
          <a:stretch/>
        </p:blipFill>
        <p:spPr>
          <a:xfrm>
            <a:off x="9910241" y="1305738"/>
            <a:ext cx="2279343" cy="252125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5026173-D7A9-10C3-DAC7-903E4B00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>
            <a:off x="9905371" y="0"/>
            <a:ext cx="991129" cy="58785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E7DF7B-DBB1-C3E9-230F-A3E23596B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8682"/>
          <a:stretch/>
        </p:blipFill>
        <p:spPr>
          <a:xfrm>
            <a:off x="17434" y="1935700"/>
            <a:ext cx="596298" cy="131801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F524959-55B0-CF8E-E088-A0B4811627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V="1">
            <a:off x="578394" y="509848"/>
            <a:ext cx="289142" cy="289142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BC1BA65-E9A7-5D5E-85E6-ABF429E3026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22719" y="2668690"/>
            <a:ext cx="301673" cy="30167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D46240B-2677-EE41-B252-46B80DFE4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" r="32588"/>
          <a:stretch/>
        </p:blipFill>
        <p:spPr>
          <a:xfrm flipH="1">
            <a:off x="2615" y="4632725"/>
            <a:ext cx="985393" cy="21810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545AEF0-4981-5DE9-3396-4A9E9527ECF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76480" y="1148635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42345744-0763-DA5D-6AD5-729D213297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831970" y="5584591"/>
            <a:ext cx="73498" cy="7349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035AEF-4E55-206B-05F5-65393CF8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5A5499-BC5F-03FF-46D0-EA4DDD9319B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4857" y="3772650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296F19F-5178-B7DE-7155-F93788E9B5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55342" y="3688649"/>
            <a:ext cx="73498" cy="7349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DBCB84B9-83AF-0F5E-A93A-173C284EC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11256"/>
          <a:stretch/>
        </p:blipFill>
        <p:spPr>
          <a:xfrm rot="10800000">
            <a:off x="5352305" y="6218902"/>
            <a:ext cx="1389305" cy="6390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960E340-9A0F-B32F-806D-45B0B1DA6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19095"/>
          <a:stretch/>
        </p:blipFill>
        <p:spPr>
          <a:xfrm>
            <a:off x="7408218" y="-1"/>
            <a:ext cx="1256297" cy="101969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6F39D1CD-BD83-DEDB-10C0-8C2C8BEBCBA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561575" y="4027923"/>
            <a:ext cx="1688164" cy="1244989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5E1AD13-EA2B-5C04-2088-FD6C9F04EF3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841457" y="5367872"/>
            <a:ext cx="73498" cy="7349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EB2757E9-5EEE-2BEC-8501-0591D49EB6B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7090" y="6432329"/>
            <a:ext cx="136868" cy="13686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B3798215-8206-B911-883B-DBB6E543C059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313795" y="2158505"/>
            <a:ext cx="5597062" cy="5260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419" y="989351"/>
            <a:ext cx="4739581" cy="2439649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419" y="3921146"/>
            <a:ext cx="4739581" cy="195499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3DCB04C2-1975-8077-D259-52D0D12C6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Essi</a:t>
            </a:r>
            <a:r>
              <a:rPr lang="en-US" dirty="0"/>
              <a:t> </a:t>
            </a:r>
            <a:r>
              <a:rPr lang="en-US" dirty="0" err="1"/>
              <a:t>Esimerkki</a:t>
            </a:r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3533DFF-53A6-0195-463A-8292A8D6E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10837861" cy="3924300"/>
          </a:xfrm>
        </p:spPr>
        <p:txBody>
          <a:bodyPr/>
          <a:lstStyle>
            <a:lvl1pPr>
              <a:spcAft>
                <a:spcPts val="300"/>
              </a:spcAft>
              <a:defRPr b="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b="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b="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b="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20B7724-E357-C265-C615-8D7FFA80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65888" y="2276475"/>
            <a:ext cx="5231567" cy="392430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43C4F4D-5FC1-9B42-43FB-50C2BBDC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76475"/>
            <a:ext cx="5277291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276475"/>
            <a:ext cx="5416550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7F2709A-E849-3DF5-B1BF-007859B7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2276475"/>
            <a:ext cx="5230786" cy="3924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2276475"/>
            <a:ext cx="5437188" cy="39243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1FF3F3E-1AA6-7D8C-626B-E55DD94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889" y="1318041"/>
            <a:ext cx="5230786" cy="161925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889" y="3267857"/>
            <a:ext cx="5230786" cy="2932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" y="333375"/>
            <a:ext cx="5437188" cy="5867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-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9146FA2-3F30-FFAF-F181-B484B569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noProof="1"/>
              <a:t>Click to edit </a:t>
            </a:r>
            <a:br>
              <a:rPr lang="en-US" noProof="1"/>
            </a:br>
            <a:r>
              <a:rPr lang="en-US" noProof="1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2276475"/>
            <a:ext cx="10853632" cy="392430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794" y="6334843"/>
            <a:ext cx="489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r>
              <a:rPr lang="en-US"/>
              <a:t>Essi Esimerkki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3666" y="6343122"/>
            <a:ext cx="2954540" cy="363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FC6D3DD-0A67-59F2-F3BB-197F838CB2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975568" y="414215"/>
            <a:ext cx="762887" cy="5548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5" r:id="rId2"/>
    <p:sldLayoutId id="2147493478" r:id="rId3"/>
    <p:sldLayoutId id="2147493457" r:id="rId4"/>
    <p:sldLayoutId id="2147493482" r:id="rId5"/>
    <p:sldLayoutId id="2147493479" r:id="rId6"/>
    <p:sldLayoutId id="2147493480" r:id="rId7"/>
    <p:sldLayoutId id="2147493481" r:id="rId8"/>
    <p:sldLayoutId id="2147493483" r:id="rId9"/>
    <p:sldLayoutId id="2147493484" r:id="rId10"/>
    <p:sldLayoutId id="2147493486" r:id="rId11"/>
  </p:sldLayoutIdLst>
  <p:hf hdr="0" ftr="0" dt="0"/>
  <p:txStyles>
    <p:titleStyle>
      <a:lvl1pPr algn="l" defTabSz="457212" rtl="0" eaLnBrk="1" latinLnBrk="0" hangingPunct="1">
        <a:lnSpc>
          <a:spcPct val="100000"/>
        </a:lnSpc>
        <a:spcBef>
          <a:spcPct val="0"/>
        </a:spcBef>
        <a:buNone/>
        <a:defRPr sz="4200" b="1" kern="1200" cap="none" spc="0" baseline="0">
          <a:solidFill>
            <a:schemeClr val="bg1"/>
          </a:solidFill>
          <a:effectLst/>
          <a:latin typeface="+mj-lt"/>
          <a:ea typeface="+mj-ea"/>
          <a:cs typeface="Avenir Next Regular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200" kern="1200" spc="0">
          <a:solidFill>
            <a:schemeClr val="bg1"/>
          </a:solidFill>
          <a:latin typeface="+mn-lt"/>
          <a:ea typeface="+mn-ea"/>
          <a:cs typeface="Avenir Next Regular"/>
        </a:defRPr>
      </a:lvl1pPr>
      <a:lvl2pPr marL="742969" indent="-285757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800" kern="1200" spc="0">
          <a:solidFill>
            <a:schemeClr val="bg1"/>
          </a:solidFill>
          <a:latin typeface="+mn-lt"/>
          <a:ea typeface="+mn-ea"/>
          <a:cs typeface="Avenir Next Regular"/>
        </a:defRPr>
      </a:lvl2pPr>
      <a:lvl3pPr marL="1143028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1600" kern="1200" spc="0">
          <a:solidFill>
            <a:schemeClr val="bg1"/>
          </a:solidFill>
          <a:latin typeface="+mn-lt"/>
          <a:ea typeface="+mn-ea"/>
          <a:cs typeface="Avenir Next Regular"/>
        </a:defRPr>
      </a:lvl3pPr>
      <a:lvl4pPr marL="1600240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1400" kern="1200" spc="0">
          <a:solidFill>
            <a:schemeClr val="bg1"/>
          </a:solidFill>
          <a:latin typeface="+mn-lt"/>
          <a:ea typeface="+mn-ea"/>
          <a:cs typeface="Avenir Next Regular"/>
        </a:defRPr>
      </a:lvl4pPr>
      <a:lvl5pPr marL="2057452" indent="-228606" algn="l" defTabSz="457212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1200" kern="1200" spc="0">
          <a:solidFill>
            <a:schemeClr val="bg1"/>
          </a:solidFill>
          <a:latin typeface="+mn-lt"/>
          <a:ea typeface="+mn-ea"/>
          <a:cs typeface="Avenir Next Regular"/>
        </a:defRPr>
      </a:lvl5pPr>
      <a:lvl6pPr marL="2514663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.svg"/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12" Type="http://schemas.openxmlformats.org/officeDocument/2006/relationships/image" Target="../media/image3.png"/><Relationship Id="rId2" Type="http://schemas.openxmlformats.org/officeDocument/2006/relationships/image" Target="../media/image16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7.sv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20.png"/><Relationship Id="rId12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svg"/><Relationship Id="rId4" Type="http://schemas.openxmlformats.org/officeDocument/2006/relationships/image" Target="../media/image58.png"/><Relationship Id="rId9" Type="http://schemas.openxmlformats.org/officeDocument/2006/relationships/image" Target="../media/image24.png"/><Relationship Id="rId1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31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8.png"/><Relationship Id="rId2" Type="http://schemas.openxmlformats.org/officeDocument/2006/relationships/image" Target="../media/image30.png"/><Relationship Id="rId16" Type="http://schemas.openxmlformats.org/officeDocument/2006/relationships/image" Target="../media/image27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10" Type="http://schemas.openxmlformats.org/officeDocument/2006/relationships/image" Target="../media/image15.svg"/><Relationship Id="rId19" Type="http://schemas.openxmlformats.org/officeDocument/2006/relationships/image" Target="../media/image22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Relationship Id="rId1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4.svg"/><Relationship Id="rId7" Type="http://schemas.openxmlformats.org/officeDocument/2006/relationships/image" Target="../media/image62.pn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61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svg"/><Relationship Id="rId18" Type="http://schemas.openxmlformats.org/officeDocument/2006/relationships/image" Target="../media/image62.png"/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12.png"/><Relationship Id="rId17" Type="http://schemas.openxmlformats.org/officeDocument/2006/relationships/image" Target="../media/image70.svg"/><Relationship Id="rId2" Type="http://schemas.openxmlformats.org/officeDocument/2006/relationships/image" Target="../media/image8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66.svg"/><Relationship Id="rId5" Type="http://schemas.openxmlformats.org/officeDocument/2006/relationships/image" Target="../media/image21.svg"/><Relationship Id="rId15" Type="http://schemas.openxmlformats.org/officeDocument/2006/relationships/image" Target="../media/image68.svg"/><Relationship Id="rId10" Type="http://schemas.openxmlformats.org/officeDocument/2006/relationships/image" Target="../media/image65.png"/><Relationship Id="rId19" Type="http://schemas.openxmlformats.org/officeDocument/2006/relationships/image" Target="../media/image63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3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62.png"/><Relationship Id="rId5" Type="http://schemas.openxmlformats.org/officeDocument/2006/relationships/image" Target="../media/image24.png"/><Relationship Id="rId10" Type="http://schemas.openxmlformats.org/officeDocument/2006/relationships/image" Target="../media/image13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36.svg"/><Relationship Id="rId7" Type="http://schemas.openxmlformats.org/officeDocument/2006/relationships/image" Target="../media/image17.svg"/><Relationship Id="rId12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5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7.svg"/><Relationship Id="rId4" Type="http://schemas.openxmlformats.org/officeDocument/2006/relationships/image" Target="../media/image21.sv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2.png"/><Relationship Id="rId7" Type="http://schemas.openxmlformats.org/officeDocument/2006/relationships/image" Target="../media/image2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63.sv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sv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75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25.svg"/><Relationship Id="rId4" Type="http://schemas.openxmlformats.org/officeDocument/2006/relationships/image" Target="../media/image4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41.png"/><Relationship Id="rId5" Type="http://schemas.openxmlformats.org/officeDocument/2006/relationships/image" Target="../media/image21.svg"/><Relationship Id="rId10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9.svg"/><Relationship Id="rId5" Type="http://schemas.openxmlformats.org/officeDocument/2006/relationships/image" Target="../media/image44.svg"/><Relationship Id="rId10" Type="http://schemas.openxmlformats.org/officeDocument/2006/relationships/image" Target="../media/image18.png"/><Relationship Id="rId4" Type="http://schemas.openxmlformats.org/officeDocument/2006/relationships/image" Target="../media/image43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5.svg"/><Relationship Id="rId5" Type="http://schemas.openxmlformats.org/officeDocument/2006/relationships/image" Target="../media/image9.svg"/><Relationship Id="rId15" Type="http://schemas.openxmlformats.org/officeDocument/2006/relationships/image" Target="../media/image23.sv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1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48.svg"/><Relationship Id="rId4" Type="http://schemas.openxmlformats.org/officeDocument/2006/relationships/image" Target="../media/image2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5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52.png"/><Relationship Id="rId5" Type="http://schemas.openxmlformats.org/officeDocument/2006/relationships/image" Target="../media/image25.svg"/><Relationship Id="rId10" Type="http://schemas.openxmlformats.org/officeDocument/2006/relationships/image" Target="../media/image51.svg"/><Relationship Id="rId4" Type="http://schemas.openxmlformats.org/officeDocument/2006/relationships/image" Target="../media/image24.pn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svg"/><Relationship Id="rId7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51.sv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99842" y="5395658"/>
            <a:ext cx="5171119" cy="584360"/>
          </a:xfrm>
        </p:spPr>
        <p:txBody>
          <a:bodyPr/>
          <a:lstStyle/>
          <a:p>
            <a:pPr algn="ctr" rtl="0"/>
            <a:r>
              <a:rPr lang="sv" b="0" i="0" u="none" baseline="0"/>
              <a:t>Över två miljarder miljögärningar per år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36258" y="6334843"/>
            <a:ext cx="2954540" cy="370757"/>
          </a:xfrm>
        </p:spPr>
        <p:txBody>
          <a:bodyPr/>
          <a:lstStyle/>
          <a:p>
            <a:pPr algn="r" rtl="0"/>
            <a:fld id="{2066355A-084C-D24E-9AD2-7E4FC41EA627}" type="slidenum">
              <a:rPr/>
              <a:pPr/>
              <a:t>1</a:t>
            </a:fld>
            <a:endParaRPr lang="sv" dirty="0"/>
          </a:p>
        </p:txBody>
      </p:sp>
    </p:spTree>
    <p:extLst>
      <p:ext uri="{BB962C8B-B14F-4D97-AF65-F5344CB8AC3E}">
        <p14:creationId xmlns:p14="http://schemas.microsoft.com/office/powerpoint/2010/main" val="60548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10</a:t>
            </a:fld>
            <a:endParaRPr lang="sv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9426EFB-355F-ED6B-0D2C-0AA0407B7BBC}"/>
              </a:ext>
            </a:extLst>
          </p:cNvPr>
          <p:cNvSpPr txBox="1">
            <a:spLocks/>
          </p:cNvSpPr>
          <p:nvPr/>
        </p:nvSpPr>
        <p:spPr>
          <a:xfrm>
            <a:off x="5951476" y="2729852"/>
            <a:ext cx="4449460" cy="217980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v" b="0" i="0" u="none" baseline="0"/>
              <a:t>Varför returneras inte alla flaskor och burkar lika bra?</a:t>
            </a:r>
          </a:p>
          <a:p>
            <a:pPr algn="l" rtl="0"/>
            <a:r>
              <a:rPr lang="sv" b="0" i="0" u="none" baseline="0"/>
              <a:t>Vad händer med de flaskor och burkar som inte återvinns?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F0B7CFF-7B9F-03B8-2A5C-7E6C6BBFE2CF}"/>
              </a:ext>
            </a:extLst>
          </p:cNvPr>
          <p:cNvGrpSpPr/>
          <p:nvPr/>
        </p:nvGrpSpPr>
        <p:grpSpPr>
          <a:xfrm>
            <a:off x="971059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9C1042A-5BCE-3230-1556-6DB12581E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FA9F8D6-3DBE-1830-B041-A3B207804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D6D0E40F-05DD-0E95-BEA4-657A74C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CC21254-C183-C62A-F651-F44685F6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271CE0E3-4DA4-FCA7-C756-B0479159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009F8B5-52B8-5E43-C3CB-644BCB3D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79272652-7D82-3D1D-DA62-381BA6E85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11</a:t>
            </a:fld>
            <a:endParaRPr lang="sv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F286A7F-40A5-1FD1-FF02-2F59FEB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45" y="2137456"/>
            <a:ext cx="6649063" cy="3124200"/>
          </a:xfrm>
        </p:spPr>
        <p:txBody>
          <a:bodyPr>
            <a:noAutofit/>
          </a:bodyPr>
          <a:lstStyle/>
          <a:p>
            <a:pPr algn="l" rtl="0"/>
            <a:r>
              <a:rPr lang="sv" b="1" i="0" u="none" baseline="0" dirty="0">
                <a:solidFill>
                  <a:schemeClr val="accent3"/>
                </a:solidFill>
              </a:rPr>
              <a:t>Mot framtiden!</a:t>
            </a:r>
            <a:br>
              <a:rPr lang="sv" dirty="0">
                <a:solidFill>
                  <a:schemeClr val="accent3"/>
                </a:solidFill>
              </a:rPr>
            </a:br>
            <a:br>
              <a:rPr lang="sv" dirty="0"/>
            </a:br>
            <a:r>
              <a:rPr lang="sv" b="1" i="0" u="none" baseline="0" dirty="0"/>
              <a:t>SÅ HÄR FUNGERAR RETURAUTOMATEN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FB56AECF-2D57-0442-6CE5-60B814EF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25E1974-CA12-5A2E-635B-9DACADC56F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153546"/>
            <a:ext cx="985393" cy="21810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2D0A0A8-C0CE-6E7B-89EE-1FBA2D040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26CA78-8CFB-9ABE-0FB6-4D0133231B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1256"/>
          <a:stretch/>
        </p:blipFill>
        <p:spPr>
          <a:xfrm rot="10800000">
            <a:off x="4397413" y="6218902"/>
            <a:ext cx="1389305" cy="6390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E597DD6-FB59-D251-7DA8-0DA20C8EC8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215B79B-7EDB-29A7-591E-774884D827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-24284" b="-24284"/>
          <a:stretch/>
        </p:blipFill>
        <p:spPr>
          <a:xfrm flipH="1">
            <a:off x="9488380" y="808564"/>
            <a:ext cx="1706934" cy="265778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921EF27-5D96-7D38-DA3A-1F1D3AFF26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36176"/>
          <a:stretch/>
        </p:blipFill>
        <p:spPr>
          <a:xfrm>
            <a:off x="7207624" y="1395314"/>
            <a:ext cx="3653760" cy="54626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4E494D0-4420-EC7C-8877-DC3CB8308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0557" y="4954951"/>
            <a:ext cx="73498" cy="7349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13745A78-BD99-54FB-23ED-2D885137B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75CECE0-7DB4-3313-7A14-32C7D52931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430912" y="882421"/>
            <a:ext cx="2058050" cy="9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23">
            <a:extLst>
              <a:ext uri="{FF2B5EF4-FFF2-40B4-BE49-F238E27FC236}">
                <a16:creationId xmlns:a16="http://schemas.microsoft.com/office/drawing/2014/main" id="{14B06301-A65F-17AE-529A-DBFB7816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33" t="-10127" r="-10673" b="-20923"/>
          <a:stretch/>
        </p:blipFill>
        <p:spPr>
          <a:xfrm>
            <a:off x="-1" y="5211155"/>
            <a:ext cx="877549" cy="906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Retur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0505" y="2398426"/>
            <a:ext cx="4152776" cy="3802349"/>
          </a:xfrm>
        </p:spPr>
        <p:txBody>
          <a:bodyPr>
            <a:normAutofit/>
          </a:bodyPr>
          <a:lstStyle/>
          <a:p>
            <a:pPr algn="l" rtl="0"/>
            <a:r>
              <a:rPr lang="sv" b="0" i="0" u="none" baseline="0"/>
              <a:t>Returautomaten undersöker dryckesförpackningens streckkod med en ljusstråle och granskar formen med hjälp av kameror.</a:t>
            </a:r>
          </a:p>
          <a:p>
            <a:pPr algn="l" rtl="0"/>
            <a:r>
              <a:rPr lang="sv" b="0" i="0" u="none" baseline="0"/>
              <a:t>Utifrån detta identifierar automaten vilken flaska eller burk det är frågan om.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12</a:t>
            </a:fld>
            <a:endParaRPr lang="sv"/>
          </a:p>
        </p:txBody>
      </p:sp>
      <p:sp>
        <p:nvSpPr>
          <p:cNvPr id="3" name="Oval 2"/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0754" y="484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BCFE4A3-290B-BD09-18C1-4F9D8C64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" b="3121"/>
          <a:stretch/>
        </p:blipFill>
        <p:spPr>
          <a:xfrm>
            <a:off x="417625" y="650123"/>
            <a:ext cx="6116743" cy="620787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2EB7385-067E-708F-03DE-332D113FB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6534369" y="880634"/>
            <a:ext cx="212186" cy="212186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1007034-BCF3-08D8-3261-080F0B5D23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" r="32588"/>
          <a:stretch/>
        </p:blipFill>
        <p:spPr>
          <a:xfrm>
            <a:off x="11277600" y="1800425"/>
            <a:ext cx="914400" cy="20239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AE910546-1B39-D0AB-4F82-B2C3F42C0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5805" y="3173854"/>
            <a:ext cx="73498" cy="7349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9AE746D-A9BA-A4D3-4832-2E21BAF6E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8388" y="6415215"/>
            <a:ext cx="73498" cy="7349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5D72C1B-DD5F-6C7E-9D08-459B165FF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5400000">
            <a:off x="11247502" y="4683434"/>
            <a:ext cx="1293821" cy="59517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75448478-2BC2-B307-D784-A2AA9D4E3B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59543" y="308770"/>
            <a:ext cx="136868" cy="13686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3077F69-2571-8BE4-CEFE-298E94CC8A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96318" y="3809901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733C86F2-6C97-FCD0-D81B-A9A745D6E877}"/>
              </a:ext>
            </a:extLst>
          </p:cNvPr>
          <p:cNvGrpSpPr/>
          <p:nvPr/>
        </p:nvGrpSpPr>
        <p:grpSpPr>
          <a:xfrm>
            <a:off x="-2" y="3282188"/>
            <a:ext cx="7008606" cy="3429000"/>
            <a:chOff x="-2" y="3429000"/>
            <a:chExt cx="7008606" cy="3429000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64CD9A7-F385-6FF4-08E6-B73EB55BD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r="22517" b="-24284"/>
            <a:stretch/>
          </p:blipFill>
          <p:spPr>
            <a:xfrm flipH="1">
              <a:off x="-2" y="3429000"/>
              <a:ext cx="1322585" cy="2657785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A8C39EEA-1AE4-C598-8132-9DDA384BF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-24284" b="13262"/>
            <a:stretch/>
          </p:blipFill>
          <p:spPr>
            <a:xfrm flipH="1">
              <a:off x="5301670" y="4871883"/>
              <a:ext cx="1706934" cy="1986117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6" y="2398426"/>
            <a:ext cx="4836918" cy="4459574"/>
          </a:xfrm>
        </p:spPr>
        <p:txBody>
          <a:bodyPr>
            <a:normAutofit/>
          </a:bodyPr>
          <a:lstStyle/>
          <a:p>
            <a:pPr algn="l" rtl="0"/>
            <a:r>
              <a:rPr lang="sv" b="0" i="0" u="none" baseline="0"/>
              <a:t>Utifrån identifieringen sorterar automaten dryckesförpackningen enligt dess material i olika behållare.</a:t>
            </a:r>
          </a:p>
          <a:p>
            <a:pPr algn="l" rtl="0"/>
            <a:r>
              <a:rPr lang="sv" b="0" i="0" u="none" baseline="0"/>
              <a:t>Oftast skrynklar automaten även ihop plastflaskor och burkar för att de effektivare ska kunna transporteras och behandlas.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13</a:t>
            </a:fld>
            <a:endParaRPr lang="sv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C7FAD33-3467-75EC-6E6B-426C8DAC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Sortering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C529A9EA-E69B-AE88-5B1B-BC25EC19EE3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751297F0-05D4-0467-4CDB-B73F14E28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84" t="-26370" r="-9432" b="-26370"/>
          <a:stretch/>
        </p:blipFill>
        <p:spPr>
          <a:xfrm>
            <a:off x="0" y="424594"/>
            <a:ext cx="3310950" cy="157596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7A567D1-B540-EEE7-EC37-44E1B368A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485F7F8-50CF-B0B6-D2DC-60EF5BDD1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2231" y="5864941"/>
            <a:ext cx="136868" cy="13686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EE6EEA2C-7EE9-B32E-0355-548AF7BC75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160" y="932747"/>
            <a:ext cx="73498" cy="7349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68F92079-0341-F607-615B-C2FB85F96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371" t="11226" r="15181" b="17900"/>
          <a:stretch/>
        </p:blipFill>
        <p:spPr>
          <a:xfrm>
            <a:off x="713667" y="2028204"/>
            <a:ext cx="5864737" cy="48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>
            <a:extLst>
              <a:ext uri="{FF2B5EF4-FFF2-40B4-BE49-F238E27FC236}">
                <a16:creationId xmlns:a16="http://schemas.microsoft.com/office/drawing/2014/main" id="{0DE77AD9-0822-8A5D-40A5-C83CEFC1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14" y="4728117"/>
            <a:ext cx="1470004" cy="108410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0" y="0"/>
            <a:ext cx="1" cy="137909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5"/>
            <a:ext cx="4427855" cy="3802349"/>
          </a:xfrm>
        </p:spPr>
        <p:txBody>
          <a:bodyPr/>
          <a:lstStyle/>
          <a:p>
            <a:pPr algn="l" rtl="0"/>
            <a:r>
              <a:rPr lang="sv" b="0" i="0" u="none" baseline="0"/>
              <a:t>Automaten skriver ut </a:t>
            </a:r>
            <a:br>
              <a:rPr lang="sv"/>
            </a:br>
            <a:r>
              <a:rPr lang="sv" b="0" i="0" u="none" baseline="0"/>
              <a:t>ett kvitto på de returnerade </a:t>
            </a:r>
            <a:br>
              <a:rPr lang="sv"/>
            </a:br>
            <a:r>
              <a:rPr lang="sv" b="0" i="0" u="none" baseline="0"/>
              <a:t>flaskorna och burkarna.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14</a:t>
            </a:fld>
            <a:endParaRPr lang="sv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8D8E2C02-01CA-2106-3B43-CCA04092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6126" y="371343"/>
            <a:ext cx="4555670" cy="6313565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B2A78252-E411-9D72-A311-A92459D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Pant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FE49C7D-46EC-04E4-2FBF-5ECA999529F0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8347E5CB-6710-DBD9-CCA8-755CB4F5CB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679"/>
          <a:stretch/>
        </p:blipFill>
        <p:spPr>
          <a:xfrm>
            <a:off x="10250549" y="3453363"/>
            <a:ext cx="1934165" cy="2139444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CA1BC48E-93B0-81B2-E370-91DCD49FE6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625" t="-5872" r="-15636" b="-13679"/>
          <a:stretch/>
        </p:blipFill>
        <p:spPr>
          <a:xfrm>
            <a:off x="8021947" y="5586327"/>
            <a:ext cx="1211766" cy="82705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D4394F8A-D75B-34D9-2E45-A95D3D0CFE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8682"/>
          <a:stretch/>
        </p:blipFill>
        <p:spPr>
          <a:xfrm>
            <a:off x="17434" y="1058103"/>
            <a:ext cx="596298" cy="131801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755B8BE6-4902-B631-CA04-DE5A2BEBD4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632878" y="5456663"/>
            <a:ext cx="206198" cy="2061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E4784C1-E3AB-B32F-7DC8-CD9F5A5FA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1340" y="4237875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5D68FD77-9D88-FA06-9F71-0915330312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1256"/>
          <a:stretch/>
        </p:blipFill>
        <p:spPr>
          <a:xfrm rot="10800000">
            <a:off x="5352304" y="6327802"/>
            <a:ext cx="1152571" cy="530197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AF065DD-4869-7D31-A5DA-7F5D3DE4BE5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9095"/>
          <a:stretch/>
        </p:blipFill>
        <p:spPr>
          <a:xfrm>
            <a:off x="5418089" y="-1"/>
            <a:ext cx="1025818" cy="832626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08F6950-CAC2-9D4D-4EDD-0E8EDE3DCE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65545" y="1900755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C525447E-5945-6A1B-0864-B3E60B2165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9705" y="1409607"/>
            <a:ext cx="136868" cy="13686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89939D95-A768-8DE0-5F7E-CBD8B583AF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15441" y="3009772"/>
            <a:ext cx="136868" cy="136868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95378DDC-85D0-B5C7-1EB1-D7FB329C8D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5596" y="5517893"/>
            <a:ext cx="136868" cy="136868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E0FA2CA7-98BE-9538-8FA0-346748B324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9795" y="4911299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6CFF821-A4EE-700D-6A8A-365EBD26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695174" y="3865756"/>
            <a:ext cx="1706934" cy="265778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Vätskor och skräp stör automatens funktion. Returnera endast tomma flaskor!</a:t>
            </a:r>
          </a:p>
          <a:p>
            <a:pPr algn="l" rtl="0"/>
            <a:r>
              <a:rPr lang="sv" b="0" i="0" u="none" baseline="0"/>
              <a:t>Om kvittorullen tar slut eller behållarna är fulla kan automaten stanna.</a:t>
            </a:r>
          </a:p>
          <a:p>
            <a:pPr algn="l" rtl="0"/>
            <a:r>
              <a:rPr lang="sv" b="0" i="0" u="none" baseline="0"/>
              <a:t>Automaten känner inte igen skrynkliga burkar eller flaskor där etiketten helt eller delvis saknas.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15</a:t>
            </a:fld>
            <a:endParaRPr lang="s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8814" y="0"/>
            <a:ext cx="9834301" cy="1089188"/>
          </a:xfrm>
        </p:spPr>
        <p:txBody>
          <a:bodyPr/>
          <a:lstStyle/>
          <a:p>
            <a:pPr algn="l" rtl="0"/>
            <a:r>
              <a:rPr lang="sv" b="1" i="0" u="none" baseline="0"/>
              <a:t>Vad om automaten inte fungerar?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22C407E-74C2-CAFB-F36E-C7BE1605B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9" r="-3883" b="4186"/>
          <a:stretch/>
        </p:blipFill>
        <p:spPr>
          <a:xfrm>
            <a:off x="6233595" y="1851103"/>
            <a:ext cx="6188151" cy="402930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E2A3A8E-62F8-237B-C1E7-14CEE5F929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005" t="-600" r="-16354" b="-7827"/>
          <a:stretch/>
        </p:blipFill>
        <p:spPr>
          <a:xfrm rot="10800000" flipH="1" flipV="1">
            <a:off x="0" y="5785164"/>
            <a:ext cx="1014412" cy="75009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ED0042-737B-DF4D-5DF1-7C5EF063B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910" y="6200775"/>
            <a:ext cx="290396" cy="2903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63F0394-7F6A-5B9B-AF73-519150636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0374" y="1666517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EFAAD2-485F-F92B-7C73-23655F815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345" y="6331267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4E29843-96B0-A3D4-4D25-1282D8203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40926" y="1400108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Burkar till returautomaten </a:t>
            </a:r>
            <a:br>
              <a:rPr lang="sv"/>
            </a:br>
            <a:r>
              <a:rPr lang="sv" b="0" i="0" u="none" baseline="0"/>
              <a:t>eller metallinsamlingen</a:t>
            </a:r>
            <a:endParaRPr lang="sv" dirty="0"/>
          </a:p>
          <a:p>
            <a:pPr algn="l" rtl="0"/>
            <a:r>
              <a:rPr lang="sv" b="0" i="0" u="none" baseline="0"/>
              <a:t>Glasflaskor till glasinsamlingen</a:t>
            </a:r>
            <a:endParaRPr lang="sv" dirty="0"/>
          </a:p>
          <a:p>
            <a:pPr algn="l" rtl="0"/>
            <a:r>
              <a:rPr lang="sv" b="0" i="0" u="none" baseline="0"/>
              <a:t>Plastflaskor till energiavfallet </a:t>
            </a:r>
            <a:br>
              <a:rPr lang="sv"/>
            </a:br>
            <a:r>
              <a:rPr lang="sv" b="0" i="0" u="none" baseline="0"/>
              <a:t>eller blandavfallet</a:t>
            </a:r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16</a:t>
            </a:fld>
            <a:endParaRPr lang="s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Det lönar sig även att skicka icke-pantförsedda förpackningar till framtiden!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55FFCD1-2474-33F6-648F-AAE51F787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594919" y="2566717"/>
            <a:ext cx="1710571" cy="266344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19E3939-B14A-2D0A-296D-46AF7A712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5691163"/>
            <a:ext cx="985393" cy="21810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F4B61D-2A9A-B419-1832-F2F08D86A5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256"/>
          <a:stretch/>
        </p:blipFill>
        <p:spPr>
          <a:xfrm rot="10800000">
            <a:off x="2944529" y="6218902"/>
            <a:ext cx="1389305" cy="6390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51A3E40-9B41-FAE3-AA53-30F08F31ED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8929" y="5501410"/>
            <a:ext cx="136868" cy="1368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999D379-17D8-DC8A-B96E-7183CBB6A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64199" y="6057469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A701BF9-C557-73A3-9C87-63D7D494A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384" t="-26370" r="-9432" b="-26370"/>
          <a:stretch/>
        </p:blipFill>
        <p:spPr>
          <a:xfrm>
            <a:off x="0" y="4555002"/>
            <a:ext cx="3310950" cy="157596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A6D1F8A-EE2B-4A39-8F2B-4D716CDF3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31992" y="1642643"/>
            <a:ext cx="73498" cy="7349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4712E5A-8763-1713-3A3E-583560D1027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407" r="3407"/>
          <a:stretch/>
        </p:blipFill>
        <p:spPr>
          <a:xfrm>
            <a:off x="6437697" y="1439501"/>
            <a:ext cx="4964259" cy="5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17</a:t>
            </a:fld>
            <a:endParaRPr lang="sv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35A3653-7418-5DB6-3AD0-42C2D3C40CD8}"/>
              </a:ext>
            </a:extLst>
          </p:cNvPr>
          <p:cNvSpPr txBox="1">
            <a:spLocks/>
          </p:cNvSpPr>
          <p:nvPr/>
        </p:nvSpPr>
        <p:spPr>
          <a:xfrm>
            <a:off x="5608941" y="1717490"/>
            <a:ext cx="5257328" cy="4625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8" indent="-342908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2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1pPr>
            <a:lvl2pPr marL="742969" indent="-285757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8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2pPr>
            <a:lvl3pPr marL="1143028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•"/>
              <a:defRPr sz="16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3pPr>
            <a:lvl4pPr marL="1600240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–"/>
              <a:defRPr sz="14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4pPr>
            <a:lvl5pPr marL="2057452" indent="-228606" algn="l" defTabSz="457212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Char char="»"/>
              <a:defRPr sz="1200" kern="1200" spc="0">
                <a:solidFill>
                  <a:schemeClr val="bg1"/>
                </a:solidFill>
                <a:latin typeface="+mn-lt"/>
                <a:ea typeface="+mn-ea"/>
                <a:cs typeface="Avenir Next Regular"/>
              </a:defRPr>
            </a:lvl5pPr>
            <a:lvl6pPr marL="2514663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45721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v" b="0" i="0" u="none" baseline="0"/>
              <a:t>Varför lönar det sig överhuvudtaget att sortera avfall noga?</a:t>
            </a:r>
          </a:p>
          <a:p>
            <a:pPr algn="l" rtl="0"/>
            <a:r>
              <a:rPr lang="sv" b="0" i="0" u="none" baseline="0"/>
              <a:t>Varför är det bra att burkarna och flaskorna skrynklas ihop redan i butiken?</a:t>
            </a:r>
          </a:p>
          <a:p>
            <a:pPr algn="l" rtl="0"/>
            <a:r>
              <a:rPr lang="sv" b="0" i="0" u="none" baseline="0"/>
              <a:t>Varför är det viktigt att automaten identifierar förpackningarna rätt?</a:t>
            </a:r>
          </a:p>
          <a:p>
            <a:pPr algn="l" rtl="0"/>
            <a:r>
              <a:rPr lang="sv" b="0" i="0" u="none" baseline="0"/>
              <a:t>Varför är det bra att automaten kan sortera olika typer av förpackningar noggrant i egna behållare?</a:t>
            </a:r>
            <a:endParaRPr lang="sv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46D3152C-92C3-7D34-4F76-650E174E87A3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E76C68D0-1C07-EAF7-48F4-F8812637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3AF9B587-FE0D-53F9-32AD-99ABB9632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946ADE7-EC64-4E3D-28C5-898A91E1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BC3B2F7C-C533-DB72-5A1B-C69065D9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BE8F9612-347F-3195-B1DB-C369FFF0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715AA9B-A350-1391-EE8C-F860D95A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D6CCB3B-0DD0-0538-BAED-55CEEEAD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15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4" y="2781529"/>
            <a:ext cx="6051585" cy="2639748"/>
          </a:xfrm>
        </p:spPr>
        <p:txBody>
          <a:bodyPr>
            <a:noAutofit/>
          </a:bodyPr>
          <a:lstStyle/>
          <a:p>
            <a:pPr algn="l" rtl="0"/>
            <a:r>
              <a:rPr lang="sv" b="1" i="0" u="none" baseline="0" dirty="0">
                <a:solidFill>
                  <a:schemeClr val="accent3"/>
                </a:solidFill>
              </a:rPr>
              <a:t>Mot framtiden!</a:t>
            </a:r>
            <a:br>
              <a:rPr lang="sv" dirty="0">
                <a:solidFill>
                  <a:schemeClr val="accent3"/>
                </a:solidFill>
              </a:rPr>
            </a:br>
            <a:r>
              <a:rPr lang="sv" b="1" i="0" u="none" baseline="0" dirty="0"/>
              <a:t>VAD HÄNDER EFTER</a:t>
            </a:r>
            <a:br>
              <a:rPr lang="sv" dirty="0"/>
            </a:br>
            <a:r>
              <a:rPr lang="sv" b="1" i="0" u="none" baseline="0" dirty="0"/>
              <a:t>RETURAUTOMATEN?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42730" y="6334843"/>
            <a:ext cx="2954540" cy="370757"/>
          </a:xfrm>
        </p:spPr>
        <p:txBody>
          <a:bodyPr/>
          <a:lstStyle/>
          <a:p>
            <a:pPr algn="r" rtl="0"/>
            <a:fld id="{2066355A-084C-D24E-9AD2-7E4FC41EA627}" type="slidenum">
              <a:rPr/>
              <a:t>18</a:t>
            </a:fld>
            <a:endParaRPr lang="sv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63557B-D204-CB39-18B0-4604EA36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89529" y="1396970"/>
            <a:ext cx="2360977" cy="10713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D9D61E-B176-C068-FEC2-479D5BE5E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32588"/>
          <a:stretch/>
        </p:blipFill>
        <p:spPr>
          <a:xfrm>
            <a:off x="11206607" y="4551652"/>
            <a:ext cx="985393" cy="2181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9902AC4-49CB-30D8-0218-1081B4604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3A651D9-D02D-75EE-98DD-B6574629C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3168" y="3929355"/>
            <a:ext cx="136868" cy="1368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B5F3310-84C2-5E5D-E249-9DD006D02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040B4BE-0B0E-5A1A-9F1B-D5F16B445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4649" y="3632794"/>
            <a:ext cx="73498" cy="7349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22590B2-8DA9-EB1C-496F-05AABA75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40036" y="2195340"/>
            <a:ext cx="3415730" cy="350772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63435E7-61DB-9CDA-3216-0F4B0CFEF2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025"/>
          <a:stretch/>
        </p:blipFill>
        <p:spPr>
          <a:xfrm rot="10800000" flipH="1">
            <a:off x="439844" y="6270146"/>
            <a:ext cx="991129" cy="58785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6E1639A-201B-4C42-268D-8BA43F020C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2111"/>
          <a:stretch/>
        </p:blipFill>
        <p:spPr>
          <a:xfrm rot="10800000">
            <a:off x="5229431" y="0"/>
            <a:ext cx="378522" cy="52315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0D1DEB2-79EF-FE12-F525-F94DA68D428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" r="-3801" b="20651"/>
          <a:stretch/>
        </p:blipFill>
        <p:spPr>
          <a:xfrm>
            <a:off x="8934348" y="5824558"/>
            <a:ext cx="1421418" cy="1033442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8B525C2D-5C31-BB2F-14C4-8D04D2A12F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73494" y="5979750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501736" cy="3801567"/>
          </a:xfrm>
        </p:spPr>
        <p:txBody>
          <a:bodyPr/>
          <a:lstStyle/>
          <a:p>
            <a:pPr algn="l" rtl="0"/>
            <a:r>
              <a:rPr lang="sv" b="0" i="0" u="none" baseline="0"/>
              <a:t>Returautomaten sorterar förpackningarna och de packas i butiken för transport.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19</a:t>
            </a:fld>
            <a:endParaRPr lang="sv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AA256DF-57F3-C916-AEBD-1F0BBC15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3381812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Förpackning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EDE16AC6-A04E-9495-669F-5B61220A305A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1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0949A81-CA55-0F35-9955-8682971A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6" y="831789"/>
            <a:ext cx="7175909" cy="587433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1B7430C1-27E3-AF86-8668-E1F0C149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 flipH="1">
            <a:off x="0" y="737239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6C20A0D-E99B-4C94-0E22-2895C3C97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097" y="184671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878894C-11A1-32DF-5968-1A1DADCF3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388" y="2393706"/>
            <a:ext cx="136868" cy="1368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710A5C-F3CC-F5F4-D643-27047D45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4835" y="522368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9F0CE6-25B6-8DE5-0DE9-8422E16F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978" y="5861277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A77E1F6-4FA7-6022-39B0-68A161975C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5025"/>
          <a:stretch/>
        </p:blipFill>
        <p:spPr>
          <a:xfrm rot="10800000" flipH="1">
            <a:off x="1304237" y="6270146"/>
            <a:ext cx="991129" cy="58785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C2BA396-0151-30A7-EA5B-B83AFAE0A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56919" y="6007277"/>
            <a:ext cx="290396" cy="2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yhmä 30">
            <a:extLst>
              <a:ext uri="{FF2B5EF4-FFF2-40B4-BE49-F238E27FC236}">
                <a16:creationId xmlns:a16="http://schemas.microsoft.com/office/drawing/2014/main" id="{2EE797F3-3648-E962-75B1-E60D9E08EB20}"/>
              </a:ext>
            </a:extLst>
          </p:cNvPr>
          <p:cNvGrpSpPr/>
          <p:nvPr/>
        </p:nvGrpSpPr>
        <p:grpSpPr>
          <a:xfrm>
            <a:off x="66856" y="1800425"/>
            <a:ext cx="12125144" cy="5057575"/>
            <a:chOff x="66856" y="1800425"/>
            <a:chExt cx="12125144" cy="5057575"/>
          </a:xfrm>
        </p:grpSpPr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C089747F-827A-9614-750C-777E1A7A2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337"/>
            <a:stretch/>
          </p:blipFill>
          <p:spPr>
            <a:xfrm>
              <a:off x="2427656" y="4501662"/>
              <a:ext cx="1516856" cy="235633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D66761FE-0C13-B445-ED9F-252F4A79F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22567" t="-10127" r="-10674" b="-20923"/>
            <a:stretch/>
          </p:blipFill>
          <p:spPr>
            <a:xfrm>
              <a:off x="66856" y="4810422"/>
              <a:ext cx="1320582" cy="906584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2A86DA7E-36ED-6150-457D-DAB33EA4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V="1">
              <a:off x="1732173" y="5753329"/>
              <a:ext cx="245711" cy="245711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447BB2DB-51D5-F10E-6EBA-78DA54979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" r="32588"/>
            <a:stretch/>
          </p:blipFill>
          <p:spPr>
            <a:xfrm>
              <a:off x="11206607" y="1800425"/>
              <a:ext cx="985393" cy="21810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48FFF26D-C410-6D68-6DD6-F3241DC1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50168" y="6125950"/>
              <a:ext cx="73498" cy="73498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A6ED3F56-8451-7359-1DB1-50FC6AD8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88745" y="5679831"/>
              <a:ext cx="73498" cy="73498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29231AC5-E278-3943-9B40-9F7F48140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11256"/>
            <a:stretch/>
          </p:blipFill>
          <p:spPr>
            <a:xfrm rot="5400000">
              <a:off x="11177798" y="4613729"/>
              <a:ext cx="1389305" cy="639098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476AEC10-0055-51C6-B08D-60613134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84730" y="4364794"/>
              <a:ext cx="136868" cy="136868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3AD7166D-F7ED-7C6F-93F1-6C32564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396318" y="3809901"/>
              <a:ext cx="136868" cy="136868"/>
            </a:xfrm>
            <a:prstGeom prst="rect">
              <a:avLst/>
            </a:prstGeom>
          </p:spPr>
        </p:pic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v" b="0" i="0" u="none" baseline="0"/>
              <a:t>I Finland betalas pant på nästan alla dryckesförpackningar. </a:t>
            </a:r>
          </a:p>
          <a:p>
            <a:pPr algn="l" rtl="0"/>
            <a:r>
              <a:rPr lang="sv" b="0" i="0" u="none" baseline="0"/>
              <a:t>Den betalda panten får du tillbaka då du returnerar flaskan eller burken för återvinning.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2</a:t>
            </a:fld>
            <a:endParaRPr lang="sv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6265889" y="2276475"/>
            <a:ext cx="4527157" cy="3924300"/>
          </a:xfrm>
        </p:spPr>
        <p:txBody>
          <a:bodyPr/>
          <a:lstStyle/>
          <a:p>
            <a:pPr algn="l" rtl="0"/>
            <a:r>
              <a:rPr lang="sv" b="0" i="0" u="none" baseline="0"/>
              <a:t>Genom att återvinna en flaska eller burk kan du återfinna den på butikshyllan i en avlägsen framtid – som en ny flaska eller burk.</a:t>
            </a:r>
          </a:p>
          <a:p>
            <a:pPr algn="l" rtl="0"/>
            <a:r>
              <a:rPr lang="sv" b="0" i="0" u="none" baseline="0"/>
              <a:t>Du känner igen en pantförsedd förpackning på pantmärket, där du även ser pantens värde (10, 15, 20 eller 40 cent).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Genom att återvinna kan du skicka en flaska eller burk till framtiden!</a:t>
            </a:r>
          </a:p>
        </p:txBody>
      </p:sp>
    </p:spTree>
    <p:extLst>
      <p:ext uri="{BB962C8B-B14F-4D97-AF65-F5344CB8AC3E}">
        <p14:creationId xmlns:p14="http://schemas.microsoft.com/office/powerpoint/2010/main" val="176359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5" y="2398426"/>
            <a:ext cx="4342710" cy="3273504"/>
          </a:xfrm>
        </p:spPr>
        <p:txBody>
          <a:bodyPr/>
          <a:lstStyle/>
          <a:p>
            <a:pPr algn="l" rtl="0"/>
            <a:r>
              <a:rPr lang="sv" b="0" i="0" u="none" baseline="0"/>
              <a:t>Flaskorna och burkarna transporteras från returstället till behandlingscentralen eller bryggeriet.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20</a:t>
            </a:fld>
            <a:endParaRPr lang="sv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5E89E13-4D4A-536B-B964-1AA2629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0" y="555937"/>
            <a:ext cx="2854541" cy="1662972"/>
          </a:xfrm>
        </p:spPr>
        <p:txBody>
          <a:bodyPr/>
          <a:lstStyle/>
          <a:p>
            <a:pPr algn="l" rtl="0"/>
            <a:r>
              <a:rPr lang="sv" b="1" i="0" u="none" baseline="0"/>
              <a:t>Transport</a:t>
            </a: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02259118-46D0-607F-FE63-C31E52CF7444}"/>
              </a:ext>
            </a:extLst>
          </p:cNvPr>
          <p:cNvSpPr/>
          <p:nvPr/>
        </p:nvSpPr>
        <p:spPr>
          <a:xfrm>
            <a:off x="6850505" y="1546475"/>
            <a:ext cx="600484" cy="60048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2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F6475EB-0CE2-C2D8-E602-52A245DF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" r="6594"/>
          <a:stretch/>
        </p:blipFill>
        <p:spPr>
          <a:xfrm>
            <a:off x="0" y="555937"/>
            <a:ext cx="6938506" cy="636263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4022E7D-5CDD-147D-5B4E-A1E1FAFD6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32588"/>
          <a:stretch/>
        </p:blipFill>
        <p:spPr>
          <a:xfrm>
            <a:off x="11206607" y="5294602"/>
            <a:ext cx="985393" cy="21810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45D7BBC-2111-DC0C-2A37-8B311DE28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828" y="1371237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F09125E-C5B6-742E-DC3E-781054E3F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626" y="4341684"/>
            <a:ext cx="136868" cy="13686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19A737-3F9A-B7A1-2070-B60431DE3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768" y="555937"/>
            <a:ext cx="73498" cy="7349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FDB74EA-01F1-DDA7-50DD-42E7E498D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9766" y="3961040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28B2F1-576F-2CA0-466F-BFBDDDD0C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00000" flipV="1">
            <a:off x="4510567" y="1214288"/>
            <a:ext cx="207167" cy="20716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A5927D6-7DBA-8015-C9C1-4A2855CA1A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256"/>
          <a:stretch/>
        </p:blipFill>
        <p:spPr>
          <a:xfrm rot="10800000">
            <a:off x="494554" y="6327802"/>
            <a:ext cx="1152571" cy="53019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CDD09C8-B604-C233-2660-5B7F2683F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045" y="6227634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1" y="2367943"/>
            <a:ext cx="4674393" cy="4272918"/>
          </a:xfrm>
        </p:spPr>
        <p:txBody>
          <a:bodyPr/>
          <a:lstStyle/>
          <a:p>
            <a:pPr algn="l" rtl="0"/>
            <a:r>
              <a:rPr lang="sv" b="0" i="0" u="none" baseline="0"/>
              <a:t>Pressas till balar</a:t>
            </a:r>
            <a:endParaRPr lang="sv" dirty="0"/>
          </a:p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Smältning</a:t>
            </a:r>
            <a:endParaRPr lang="sv" dirty="0"/>
          </a:p>
          <a:p>
            <a:pPr algn="l" rtl="0"/>
            <a:r>
              <a:rPr lang="sv" b="0" i="0" u="none" baseline="0"/>
              <a:t>Formas till aluminiumtackor</a:t>
            </a:r>
            <a:endParaRPr lang="sv" dirty="0"/>
          </a:p>
          <a:p>
            <a:pPr algn="l" rtl="0"/>
            <a:r>
              <a:rPr lang="sv" b="0" i="0" u="none" baseline="0"/>
              <a:t>Pressas till tunna skivor</a:t>
            </a:r>
            <a:endParaRPr lang="sv" dirty="0"/>
          </a:p>
          <a:p>
            <a:pPr algn="l" rtl="0"/>
            <a:r>
              <a:rPr lang="sv" b="0" i="0" u="none" baseline="0"/>
              <a:t>Används för att tillverka nya burkar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I praktiken används allt aluminium från burkarna för att tillverka nya burkar.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21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9E7CB9B9-A5AA-3A8B-83FB-3EDDD8E797BC}"/>
              </a:ext>
            </a:extLst>
          </p:cNvPr>
          <p:cNvSpPr/>
          <p:nvPr/>
        </p:nvSpPr>
        <p:spPr>
          <a:xfrm>
            <a:off x="6670280" y="1087686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3a</a:t>
            </a: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1B676F07-2EAB-7B11-1DE3-63FBFC0D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0" y="441803"/>
            <a:ext cx="4198063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</a:t>
            </a:r>
            <a:br>
              <a:rPr lang="sv" b="1" i="0" u="none" baseline="0" dirty="0"/>
            </a:br>
            <a:r>
              <a:rPr lang="sv" b="1" i="0" u="none" baseline="0" dirty="0"/>
              <a:t>handling </a:t>
            </a:r>
            <a:br>
              <a:rPr lang="sv" b="1" i="0" u="none" baseline="0" dirty="0"/>
            </a:br>
            <a:r>
              <a:rPr lang="sv" b="1" i="0" u="none" baseline="0" dirty="0"/>
              <a:t>av burkar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C39BB128-8C37-D320-55CF-9907F9A2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" t="1" r="16252" b="-1698"/>
          <a:stretch/>
        </p:blipFill>
        <p:spPr>
          <a:xfrm>
            <a:off x="0" y="0"/>
            <a:ext cx="5950540" cy="702526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E7C6366-CA24-F0D3-EB9A-56D83B15B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40" y="4532978"/>
            <a:ext cx="136868" cy="13686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EC57D51-DFAA-05A0-72B7-BAA538537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8167" y="6524625"/>
            <a:ext cx="73498" cy="7349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8DE2A9-7EDF-2FB7-3293-4DEC02A9C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 flipV="1">
            <a:off x="460062" y="984101"/>
            <a:ext cx="207167" cy="207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CDAF124-5B59-792D-3B29-776CFDFB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550" y="823953"/>
            <a:ext cx="136868" cy="13686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57E79DE-0305-75B6-C720-40E3D4854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0892" y="2251707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68325"/>
            <a:ext cx="5230786" cy="4285235"/>
          </a:xfrm>
        </p:spPr>
        <p:txBody>
          <a:bodyPr/>
          <a:lstStyle/>
          <a:p>
            <a:pPr algn="l" rtl="0"/>
            <a:r>
              <a:rPr lang="sv" b="0" i="0" u="none" baseline="0"/>
              <a:t>Pressas till balar</a:t>
            </a:r>
            <a:endParaRPr lang="sv" dirty="0"/>
          </a:p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Sortering</a:t>
            </a:r>
            <a:endParaRPr lang="sv" dirty="0"/>
          </a:p>
          <a:p>
            <a:pPr algn="l" rtl="0"/>
            <a:r>
              <a:rPr lang="sv" b="0" i="0" u="none" baseline="0"/>
              <a:t>Krossning </a:t>
            </a:r>
          </a:p>
          <a:p>
            <a:pPr algn="l" rtl="0"/>
            <a:r>
              <a:rPr lang="sv" b="0" i="0" u="none" baseline="0"/>
              <a:t>Tillverkning av återvunnet råmaterial</a:t>
            </a:r>
            <a:endParaRPr lang="sv" dirty="0"/>
          </a:p>
          <a:p>
            <a:pPr algn="l" rtl="0"/>
            <a:r>
              <a:rPr lang="sv" b="0" i="0" u="none" baseline="0"/>
              <a:t>Tillverkning av nya produkter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Det mesta av plasten i plastflaskor används för att tillverka nya flaskor.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22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">
            <a:extLst>
              <a:ext uri="{FF2B5EF4-FFF2-40B4-BE49-F238E27FC236}">
                <a16:creationId xmlns:a16="http://schemas.microsoft.com/office/drawing/2014/main" id="{6418757A-CE71-B231-E7C5-5734A8747571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3b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ECDB822-BFE7-A4FB-5DA4-F409DCA4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</a:t>
            </a:r>
            <a:br>
              <a:rPr lang="sv" b="1" i="0" u="none" baseline="0" dirty="0"/>
            </a:br>
            <a:r>
              <a:rPr lang="sv" b="1" i="0" u="none" baseline="0" dirty="0"/>
              <a:t>handling av plastflaskor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0A09E95-F24A-DCBB-8689-CACA1E99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t="2608" r="2407" b="1103"/>
          <a:stretch/>
        </p:blipFill>
        <p:spPr>
          <a:xfrm>
            <a:off x="-52586" y="0"/>
            <a:ext cx="6563032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36B5092-7AE0-1A55-6A79-328CA24B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043" y="3590925"/>
            <a:ext cx="290396" cy="29039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13AF6D9-7806-D5BC-5C4F-65274D95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85" y="6200775"/>
            <a:ext cx="136868" cy="1368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F8635F2-B276-8F52-2225-47EB390FF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8138" y="5409245"/>
            <a:ext cx="73498" cy="734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5FCE44-6D0F-0336-EE06-E31580F207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32588"/>
          <a:stretch/>
        </p:blipFill>
        <p:spPr>
          <a:xfrm flipH="1">
            <a:off x="0" y="5793054"/>
            <a:ext cx="985393" cy="21810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8F8ADF-8EA4-26D3-0F58-2C7F0D87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2219" y="672940"/>
            <a:ext cx="73498" cy="734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0C2B9AB-662E-7D9E-123E-B5484BFFA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2780" y="890190"/>
            <a:ext cx="136868" cy="1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B88B45DF-CB2E-F136-E289-61961E8E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82" t="-26370" r="-13364" b="-26370"/>
          <a:stretch/>
        </p:blipFill>
        <p:spPr>
          <a:xfrm>
            <a:off x="0" y="5110910"/>
            <a:ext cx="2401961" cy="1339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450" y="2390628"/>
            <a:ext cx="5230786" cy="3952494"/>
          </a:xfrm>
        </p:spPr>
        <p:txBody>
          <a:bodyPr/>
          <a:lstStyle/>
          <a:p>
            <a:pPr algn="l" rtl="0"/>
            <a:r>
              <a:rPr lang="sv" b="0" i="0" u="none" baseline="0"/>
              <a:t>Transporteras till vidare behandling</a:t>
            </a:r>
            <a:endParaRPr lang="sv" dirty="0"/>
          </a:p>
          <a:p>
            <a:pPr algn="l" rtl="0"/>
            <a:r>
              <a:rPr lang="sv" b="0" i="0" u="none" baseline="0"/>
              <a:t>Krossning</a:t>
            </a:r>
            <a:endParaRPr lang="sv" dirty="0"/>
          </a:p>
          <a:p>
            <a:pPr algn="l" rtl="0"/>
            <a:r>
              <a:rPr lang="sv" b="0" i="0" u="none" baseline="0"/>
              <a:t>Rengöring</a:t>
            </a:r>
            <a:endParaRPr lang="sv" dirty="0"/>
          </a:p>
          <a:p>
            <a:pPr algn="l" rtl="0"/>
            <a:r>
              <a:rPr lang="sv" b="0" i="0" u="none" baseline="0"/>
              <a:t>Sortering enligt färg</a:t>
            </a:r>
            <a:endParaRPr lang="sv" dirty="0"/>
          </a:p>
          <a:p>
            <a:pPr algn="l" rtl="0"/>
            <a:r>
              <a:rPr lang="sv" b="0" i="0" u="none" baseline="0"/>
              <a:t>Återanvändning</a:t>
            </a:r>
            <a:endParaRPr lang="sv" dirty="0"/>
          </a:p>
          <a:p>
            <a:pPr marL="0" indent="0" algn="l" rtl="0">
              <a:buNone/>
            </a:pPr>
            <a:endParaRPr lang="sv" sz="1800" dirty="0"/>
          </a:p>
          <a:p>
            <a:pPr marL="0" indent="0" algn="l" rtl="0">
              <a:buNone/>
            </a:pPr>
            <a:r>
              <a:rPr lang="sv" sz="1800" b="0" i="0" u="none" baseline="0"/>
              <a:t>Av krossat glas tillverkas främst nya flaskor och även t.ex. burkar, glasull och skumglas.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23</a:t>
            </a:fld>
            <a:endParaRPr lang="sv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0"/>
            <a:ext cx="0" cy="6200775"/>
          </a:xfrm>
          <a:prstGeom prst="line">
            <a:avLst/>
          </a:prstGeom>
          <a:ln w="635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2">
            <a:extLst>
              <a:ext uri="{FF2B5EF4-FFF2-40B4-BE49-F238E27FC236}">
                <a16:creationId xmlns:a16="http://schemas.microsoft.com/office/drawing/2014/main" id="{55047D8F-B707-636C-E269-08C5D7DCBB67}"/>
              </a:ext>
            </a:extLst>
          </p:cNvPr>
          <p:cNvSpPr/>
          <p:nvPr/>
        </p:nvSpPr>
        <p:spPr>
          <a:xfrm>
            <a:off x="6670280" y="1098204"/>
            <a:ext cx="727037" cy="727037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r>
              <a:rPr lang="sv" sz="3200" b="1" i="0" u="none" baseline="0">
                <a:ln>
                  <a:solidFill>
                    <a:schemeClr val="bg1"/>
                  </a:solidFill>
                </a:ln>
                <a:effectLst/>
              </a:rPr>
              <a:t>3c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31AA0127-B0F5-E24E-43F6-BCADCFC0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151" y="452321"/>
            <a:ext cx="3605385" cy="1662972"/>
          </a:xfrm>
        </p:spPr>
        <p:txBody>
          <a:bodyPr/>
          <a:lstStyle/>
          <a:p>
            <a:pPr algn="l" rtl="0"/>
            <a:r>
              <a:rPr lang="sv" b="1" i="0" u="none" baseline="0" dirty="0"/>
              <a:t>Vidarebe-handling av glasflaskor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425FBEF-6239-3323-5A87-18D5D7C6C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957" b="-957"/>
          <a:stretch/>
        </p:blipFill>
        <p:spPr>
          <a:xfrm>
            <a:off x="58454" y="0"/>
            <a:ext cx="6287601" cy="65701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30CD93-4B0C-AED7-2BFC-827CFBD9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1921" y="5588652"/>
            <a:ext cx="384306" cy="3843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949E87B-6A01-BBCA-BF88-67C30031A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0737" y="452321"/>
            <a:ext cx="136868" cy="13686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9CA7D74-03FA-91CD-DF7A-12E170593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4048" y="6497615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A16C2DA-D1F1-D50D-85DF-E18A5C5D3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738" y="1061455"/>
            <a:ext cx="73498" cy="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24</a:t>
            </a:fld>
            <a:endParaRPr lang="sv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520743" y="2300140"/>
            <a:ext cx="5804284" cy="3457575"/>
          </a:xfrm>
        </p:spPr>
        <p:txBody>
          <a:bodyPr/>
          <a:lstStyle/>
          <a:p>
            <a:pPr algn="l" rtl="0"/>
            <a:r>
              <a:rPr lang="sv" b="0" i="0" u="none" baseline="0"/>
              <a:t>Vilka föremål som du äger kan tidigare ha varit plastflaskor? </a:t>
            </a:r>
          </a:p>
          <a:p>
            <a:pPr algn="l" rtl="0"/>
            <a:r>
              <a:rPr lang="sv" b="0" i="0" u="none" baseline="0"/>
              <a:t>Fundera över vad och vem som behövs för att få tillbaka en flaska eller burk på butikshyllan efter en retur.</a:t>
            </a:r>
          </a:p>
          <a:p>
            <a:pPr algn="l" rtl="0"/>
            <a:r>
              <a:rPr lang="sv" b="0" i="0" u="none" baseline="0"/>
              <a:t>Skulle du föra burkarna och flaskorna till återvinningen, om du inte skulle få pant? Varför eller varför inte? 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D7817CEA-EE78-0414-8369-4BB6437D93E7}"/>
              </a:ext>
            </a:extLst>
          </p:cNvPr>
          <p:cNvGrpSpPr/>
          <p:nvPr/>
        </p:nvGrpSpPr>
        <p:grpSpPr>
          <a:xfrm>
            <a:off x="866973" y="1152617"/>
            <a:ext cx="4351708" cy="4890855"/>
            <a:chOff x="731362" y="1152617"/>
            <a:chExt cx="4351708" cy="489085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389A8909-9854-E6AD-D85A-FCA68450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186FC582-4664-BDDA-EDC7-6BE94221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D3076BCC-7B67-9CC5-7E4A-5945F5FE3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A45D63F-5440-5346-0DC6-2F18D57B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6333AB04-CBBE-AD5A-0EF5-D4190265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589280CE-409A-B9E7-1F1C-262F4324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0689A7B-6F57-F6A5-1D86-149F59B94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69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91904" y="877059"/>
            <a:ext cx="8348868" cy="2850320"/>
          </a:xfrm>
        </p:spPr>
        <p:txBody>
          <a:bodyPr/>
          <a:lstStyle/>
          <a:p>
            <a:pPr rtl="0"/>
            <a:r>
              <a:rPr lang="sv" b="1" i="0" u="none" baseline="0" dirty="0"/>
              <a:t>Tack för att du är med </a:t>
            </a:r>
            <a:br>
              <a:rPr lang="sv" b="1" i="0" u="none" baseline="0" dirty="0"/>
            </a:br>
            <a:r>
              <a:rPr lang="sv" b="1" i="0" u="none" baseline="0" dirty="0"/>
              <a:t>och bidrar till att skapa </a:t>
            </a:r>
            <a:br>
              <a:rPr lang="sv" b="1" i="0" u="none" baseline="0" dirty="0"/>
            </a:br>
            <a:r>
              <a:rPr lang="sv" b="1" i="0" u="none" baseline="0" dirty="0"/>
              <a:t>en bättre framtid!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 algn="r" rtl="0"/>
              <a:t>25</a:t>
            </a:fld>
            <a:endParaRPr lang="sv" dirty="0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4DD3B97B-9A39-02C1-8B31-118013CC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51" y="1417616"/>
            <a:ext cx="731128" cy="2373123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1492C164-BADF-6353-189A-72C937E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64" y="1499786"/>
            <a:ext cx="830313" cy="210692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F585B874-EF5D-3FED-8288-DC05323F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857" y="1929090"/>
            <a:ext cx="668734" cy="2100835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93836ED-3819-0CA0-2405-7F754A73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971" y="2494692"/>
            <a:ext cx="744812" cy="1443952"/>
          </a:xfrm>
          <a:prstGeom prst="rect">
            <a:avLst/>
          </a:prstGeom>
        </p:spPr>
      </p:pic>
      <p:sp>
        <p:nvSpPr>
          <p:cNvPr id="4" name="Alaotsikko 31">
            <a:extLst>
              <a:ext uri="{FF2B5EF4-FFF2-40B4-BE49-F238E27FC236}">
                <a16:creationId xmlns:a16="http://schemas.microsoft.com/office/drawing/2014/main" id="{B77F0894-D8B9-4F82-AF52-853D6692C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904" y="3534261"/>
            <a:ext cx="8348869" cy="1073611"/>
          </a:xfrm>
        </p:spPr>
        <p:txBody>
          <a:bodyPr/>
          <a:lstStyle/>
          <a:p>
            <a:pPr rtl="0"/>
            <a:r>
              <a:rPr lang="en" dirty="0"/>
              <a:t>Läs mer på adressen </a:t>
            </a:r>
            <a:r>
              <a:rPr lang="en" b="0" i="0" u="none" baseline="0" dirty="0"/>
              <a:t>https://palpa.fi/svenska/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00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Ryhmä 39">
            <a:extLst>
              <a:ext uri="{FF2B5EF4-FFF2-40B4-BE49-F238E27FC236}">
                <a16:creationId xmlns:a16="http://schemas.microsoft.com/office/drawing/2014/main" id="{C00BB76C-AC7F-EBDC-5046-D78622B2EB16}"/>
              </a:ext>
            </a:extLst>
          </p:cNvPr>
          <p:cNvGrpSpPr/>
          <p:nvPr/>
        </p:nvGrpSpPr>
        <p:grpSpPr>
          <a:xfrm>
            <a:off x="0" y="1800998"/>
            <a:ext cx="11672561" cy="4836633"/>
            <a:chOff x="36749" y="1800998"/>
            <a:chExt cx="11672561" cy="4836633"/>
          </a:xfrm>
        </p:grpSpPr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78208651-BB6C-0543-D707-5206BF4F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935334" y="4148580"/>
              <a:ext cx="1330838" cy="2072184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1AE935B0-F5DC-845E-B032-969E465DA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7384" t="-26370" r="-9432" b="-26370"/>
            <a:stretch/>
          </p:blipFill>
          <p:spPr>
            <a:xfrm>
              <a:off x="36749" y="1800998"/>
              <a:ext cx="3310950" cy="1575965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1B273EE3-32F1-817C-8BF2-4DF69CB4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14524" y="2311355"/>
              <a:ext cx="136868" cy="136868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E567E5D3-1F92-FD48-C9A0-28E5307B8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67196" y="6367494"/>
              <a:ext cx="73498" cy="73498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7BF0A1F9-AD94-0909-D0B2-2803F296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3503" y="3509333"/>
              <a:ext cx="73498" cy="73498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C2D0B3AC-0021-5F79-99EB-5160DF0C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35812" y="5808238"/>
              <a:ext cx="73498" cy="73498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6FB799B4-BE8E-40C0-86BB-AD743EF8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53901" y="6500763"/>
              <a:ext cx="136868" cy="136868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29922248-5858-9422-9A7A-1FED0A62A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3574512" y="3063725"/>
              <a:ext cx="1330838" cy="2072184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0DBCE6B-100F-74DA-9A29-976613D73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6300940" y="4428579"/>
              <a:ext cx="1330838" cy="2072184"/>
            </a:xfrm>
            <a:prstGeom prst="rect">
              <a:avLst/>
            </a:prstGeom>
          </p:spPr>
        </p:pic>
        <p:pic>
          <p:nvPicPr>
            <p:cNvPr id="44" name="Kuva 43">
              <a:extLst>
                <a:ext uri="{FF2B5EF4-FFF2-40B4-BE49-F238E27FC236}">
                  <a16:creationId xmlns:a16="http://schemas.microsoft.com/office/drawing/2014/main" id="{B5316B3C-8B8A-A2B8-2C25-0B67EC354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-24284" b="-24284"/>
            <a:stretch/>
          </p:blipFill>
          <p:spPr>
            <a:xfrm flipH="1">
              <a:off x="9155887" y="3693317"/>
              <a:ext cx="1330838" cy="2072184"/>
            </a:xfrm>
            <a:prstGeom prst="rect">
              <a:avLst/>
            </a:prstGeom>
          </p:spPr>
        </p:pic>
        <p:pic>
          <p:nvPicPr>
            <p:cNvPr id="47" name="Kuva 46">
              <a:extLst>
                <a:ext uri="{FF2B5EF4-FFF2-40B4-BE49-F238E27FC236}">
                  <a16:creationId xmlns:a16="http://schemas.microsoft.com/office/drawing/2014/main" id="{51A23614-1F1A-D5DE-FA7C-4EA9C8A18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43778" y="2539610"/>
              <a:ext cx="73498" cy="73498"/>
            </a:xfrm>
            <a:prstGeom prst="rect">
              <a:avLst/>
            </a:prstGeom>
          </p:spPr>
        </p:pic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FC615B71-B5B7-9314-AD82-BF9640313B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8214" y="1745814"/>
            <a:ext cx="1265106" cy="410632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F55DEA4-AA99-62FC-47C3-64A56657D6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4872" y="2539610"/>
            <a:ext cx="1289323" cy="32716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3</a:t>
            </a:fld>
            <a:endParaRPr lang="sv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Varje finländare returnerar årligen i genomsnitt...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2025" y="3732254"/>
            <a:ext cx="1625727" cy="1395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275</a:t>
            </a:r>
          </a:p>
          <a:p>
            <a:pPr algn="l" rtl="0">
              <a:lnSpc>
                <a:spcPts val="2500"/>
              </a:lnSpc>
            </a:pPr>
            <a:r>
              <a:rPr lang="sv" sz="1600" b="0" i="0" u="none" baseline="0" dirty="0">
                <a:solidFill>
                  <a:schemeClr val="bg1"/>
                </a:solidFill>
              </a:rPr>
              <a:t>BURKAR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0219" y="3706465"/>
            <a:ext cx="1816096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122</a:t>
            </a:r>
          </a:p>
          <a:p>
            <a:pPr algn="l" rtl="0"/>
            <a:r>
              <a:rPr lang="sv" sz="1600" b="0" i="0" u="none" baseline="0" dirty="0">
                <a:solidFill>
                  <a:schemeClr val="bg1"/>
                </a:solidFill>
              </a:rPr>
              <a:t>PLASTFLASKOR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8378" y="3732669"/>
            <a:ext cx="1690569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sv" sz="66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23</a:t>
            </a:r>
          </a:p>
          <a:p>
            <a:pPr algn="l" rtl="0"/>
            <a:r>
              <a:rPr lang="sv" sz="1600" b="0" i="0" u="none" baseline="0" dirty="0">
                <a:solidFill>
                  <a:schemeClr val="bg1"/>
                </a:solidFill>
              </a:rPr>
              <a:t>GLASFLASKOR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B4E14E2-2317-4DA7-ABA3-92D4549B6F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5470" y="3603541"/>
            <a:ext cx="1156555" cy="22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8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B1AB1552-A9F2-1469-E9DD-6D76BB7AF744}"/>
              </a:ext>
            </a:extLst>
          </p:cNvPr>
          <p:cNvGrpSpPr/>
          <p:nvPr/>
        </p:nvGrpSpPr>
        <p:grpSpPr>
          <a:xfrm>
            <a:off x="2615" y="1727325"/>
            <a:ext cx="11650790" cy="4839250"/>
            <a:chOff x="2615" y="1727325"/>
            <a:chExt cx="11650790" cy="4839250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9A1F013A-507F-3186-4D73-B9E3A152E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10712850" y="1910013"/>
              <a:ext cx="260076" cy="26007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992308EF-B97B-0F6A-FEE5-CEB11D8B0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" r="32588"/>
            <a:stretch/>
          </p:blipFill>
          <p:spPr>
            <a:xfrm flipH="1">
              <a:off x="2615" y="6348471"/>
              <a:ext cx="985393" cy="218104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88612B1-B179-0611-CFA8-2F54D50E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16537" y="3425360"/>
              <a:ext cx="136868" cy="136868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86461DC9-3EB4-E599-09FB-C181C792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5981" y="5687509"/>
              <a:ext cx="73498" cy="73498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924E6B74-32AC-82B8-1475-3BC26A1C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68020" y="2170089"/>
              <a:ext cx="73498" cy="73498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D40CF84-0E5E-0B3E-2873-E5B9D7DA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87403" y="6290016"/>
              <a:ext cx="136868" cy="136868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52A22682-A324-C0B7-7DAB-8F70DA80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9439" y="1727325"/>
              <a:ext cx="136868" cy="136868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4</a:t>
            </a:fld>
            <a:endParaRPr lang="s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216835"/>
            <a:ext cx="9834301" cy="1325645"/>
          </a:xfrm>
        </p:spPr>
        <p:txBody>
          <a:bodyPr>
            <a:normAutofit fontScale="90000"/>
          </a:bodyPr>
          <a:lstStyle/>
          <a:p>
            <a:pPr algn="l" rtl="0"/>
            <a:r>
              <a:rPr lang="sv" b="1" i="0" u="none" baseline="0"/>
              <a:t>Genom att returnera flaskor och burkar återvinns i Finland årligen...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115" y="3752269"/>
            <a:ext cx="3465757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spc="-300" dirty="0">
                <a:ln w="6350">
                  <a:noFill/>
                </a:ln>
                <a:solidFill>
                  <a:schemeClr val="bg1"/>
                </a:solidFill>
              </a:rPr>
              <a:t>20</a:t>
            </a:r>
            <a:r>
              <a:rPr lang="sv" sz="65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 000 </a:t>
            </a:r>
            <a:r>
              <a:rPr lang="sv" sz="50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 algn="l" rtl="0">
              <a:lnSpc>
                <a:spcPts val="3000"/>
              </a:lnSpc>
            </a:pPr>
            <a:r>
              <a:rPr lang="sv" sz="3000" b="1" i="0" u="none" baseline="0" dirty="0">
                <a:ln w="6350">
                  <a:noFill/>
                </a:ln>
                <a:solidFill>
                  <a:schemeClr val="bg1"/>
                </a:solidFill>
              </a:rPr>
              <a:t>ALUMINIUM,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597" y="3752269"/>
            <a:ext cx="3384655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17 000 </a:t>
            </a:r>
            <a:r>
              <a:rPr lang="sv" sz="50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133350" algn="l" rtl="0">
              <a:lnSpc>
                <a:spcPts val="3000"/>
              </a:lnSpc>
            </a:pPr>
            <a:r>
              <a:rPr lang="sv" sz="3000" b="1" i="0" u="none" baseline="0" dirty="0">
                <a:ln w="6350">
                  <a:noFill/>
                </a:ln>
                <a:solidFill>
                  <a:schemeClr val="bg1"/>
                </a:solidFill>
              </a:rPr>
              <a:t>PLAST,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175" y="3752269"/>
            <a:ext cx="3835208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 rtl="0"/>
            <a:r>
              <a:rPr lang="sv" sz="65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49 000 </a:t>
            </a:r>
            <a:r>
              <a:rPr lang="sv" sz="5000" b="1" i="0" u="none" spc="-300" baseline="0" dirty="0">
                <a:ln w="6350">
                  <a:noFill/>
                </a:ln>
                <a:solidFill>
                  <a:schemeClr val="bg1"/>
                </a:solidFill>
              </a:rPr>
              <a:t>T</a:t>
            </a:r>
          </a:p>
          <a:p>
            <a:pPr marL="44450" algn="l" rtl="0">
              <a:lnSpc>
                <a:spcPts val="3000"/>
              </a:lnSpc>
            </a:pPr>
            <a:r>
              <a:rPr lang="sv" sz="3000" b="1" i="0" u="none" baseline="0" dirty="0">
                <a:ln w="6350">
                  <a:noFill/>
                </a:ln>
                <a:solidFill>
                  <a:schemeClr val="bg1"/>
                </a:solidFill>
              </a:rPr>
              <a:t>GLAS,</a:t>
            </a:r>
            <a:endParaRPr lang="sv" sz="30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0754" y="5576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" dirty="0"/>
          </a:p>
        </p:txBody>
      </p:sp>
      <p:sp>
        <p:nvSpPr>
          <p:cNvPr id="15" name="Rectangle 14"/>
          <p:cNvSpPr/>
          <p:nvPr/>
        </p:nvSpPr>
        <p:spPr>
          <a:xfrm>
            <a:off x="599115" y="5229597"/>
            <a:ext cx="2977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vilket motsvarar vikten av 1 320 bussar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5190" y="5229597"/>
            <a:ext cx="3796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vilket motsvarar vikten av 11 kryssnings-</a:t>
            </a:r>
            <a:br>
              <a:rPr lang="sv" sz="210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fartyg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93619" y="5229597"/>
            <a:ext cx="3091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algn="l" rtl="0"/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vilket motsvarar vikten av 84 </a:t>
            </a:r>
            <a:br>
              <a:rPr lang="sv" sz="210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sv" sz="2100" b="0" i="0" u="none" baseline="0">
                <a:ln w="6350">
                  <a:noFill/>
                </a:ln>
                <a:solidFill>
                  <a:schemeClr val="bg1"/>
                </a:solidFill>
              </a:rPr>
              <a:t>jumbojetar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69ACB9-E845-2D01-0FFD-41D7F508F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439" y="1934618"/>
            <a:ext cx="3308081" cy="21579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99BA8BC-245B-3428-5CA3-C947DF2E20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2952" y="1897785"/>
            <a:ext cx="3308081" cy="21579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250E2D-C2B8-01D7-E550-00D191D23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6688" y="1628403"/>
            <a:ext cx="3308081" cy="21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8940" y="1717490"/>
            <a:ext cx="5488147" cy="4625632"/>
          </a:xfrm>
        </p:spPr>
        <p:txBody>
          <a:bodyPr>
            <a:noAutofit/>
          </a:bodyPr>
          <a:lstStyle/>
          <a:p>
            <a:pPr algn="l" rtl="0"/>
            <a:r>
              <a:rPr lang="sv" b="0" i="0" u="none" baseline="0" dirty="0"/>
              <a:t>När returnerade du senast pantförsedda flaskor eller burkar till butiken?</a:t>
            </a:r>
          </a:p>
          <a:p>
            <a:pPr algn="l" rtl="0"/>
            <a:r>
              <a:rPr lang="sv" b="0" i="0" u="none" baseline="0" dirty="0"/>
              <a:t>Uppskatta hur många dryckesförpackningar du tömmer varje månad. Och din familj?</a:t>
            </a:r>
          </a:p>
          <a:p>
            <a:pPr algn="l" rtl="0"/>
            <a:r>
              <a:rPr lang="sv" b="0" i="0" u="none" baseline="0" dirty="0"/>
              <a:t>Vilken nytta spelar panten </a:t>
            </a:r>
            <a:br>
              <a:rPr lang="sv" dirty="0"/>
            </a:br>
            <a:r>
              <a:rPr lang="sv" b="0" i="0" u="none" baseline="0" dirty="0"/>
              <a:t>med tanke på återvinningen?</a:t>
            </a:r>
          </a:p>
          <a:p>
            <a:pPr algn="l" rtl="0"/>
            <a:r>
              <a:rPr lang="sv" b="0" i="0" u="none" baseline="0" dirty="0"/>
              <a:t>På vilka andra sätt kunde man sköta återvinningen av dryckesförpackningar?</a:t>
            </a:r>
          </a:p>
          <a:p>
            <a:pPr algn="l" rtl="0"/>
            <a:r>
              <a:rPr lang="sv" b="0" i="0" u="none" baseline="0" dirty="0"/>
              <a:t>Vad gör man med de tomma dryckesförpackningarna i andra länder?</a:t>
            </a:r>
          </a:p>
          <a:p>
            <a:endParaRPr lang="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5</a:t>
            </a:fld>
            <a:endParaRPr lang="sv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85AB68F3-619D-A3BC-53B5-EB74F91CAF1E}"/>
              </a:ext>
            </a:extLst>
          </p:cNvPr>
          <p:cNvGrpSpPr/>
          <p:nvPr/>
        </p:nvGrpSpPr>
        <p:grpSpPr>
          <a:xfrm>
            <a:off x="731362" y="1152617"/>
            <a:ext cx="4351708" cy="4890855"/>
            <a:chOff x="731362" y="1152617"/>
            <a:chExt cx="4351708" cy="4890855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1E851740-0E09-8CC7-6751-CA19C7C0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00" y="1198485"/>
              <a:ext cx="3792897" cy="4625632"/>
            </a:xfrm>
            <a:prstGeom prst="rect">
              <a:avLst/>
            </a:prstGeom>
          </p:spPr>
        </p:pic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3EC167F-09FB-B6B2-5C84-B735761B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10" y="1152617"/>
              <a:ext cx="742951" cy="1129745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5460E573-BC52-771F-3C09-255099210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4723" y="1678901"/>
              <a:ext cx="73498" cy="7349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EA75FC9-9375-17EF-7A1F-EFE60742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1362" y="4221519"/>
              <a:ext cx="136868" cy="136868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6D404EF2-D1A0-456B-AB1B-778D1468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7821" y="5906604"/>
              <a:ext cx="136868" cy="136868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E6AC9D5-A4FF-8941-C895-2D94CDD3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56345" y="3956808"/>
              <a:ext cx="73498" cy="73498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051D21CE-1EFD-EF3F-3422-148F2618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72572" y="2729852"/>
              <a:ext cx="510498" cy="51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5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21712BC5-2BA9-438D-1DF3-EB0C2A4B5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56651" y="3939192"/>
            <a:ext cx="1710571" cy="26634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27945" y="2546946"/>
            <a:ext cx="7432474" cy="2439649"/>
          </a:xfrm>
        </p:spPr>
        <p:txBody>
          <a:bodyPr>
            <a:noAutofit/>
          </a:bodyPr>
          <a:lstStyle/>
          <a:p>
            <a:pPr algn="l" rtl="0"/>
            <a:r>
              <a:rPr lang="sv" sz="4000" b="1" i="0" u="none" baseline="0" dirty="0">
                <a:solidFill>
                  <a:schemeClr val="accent3"/>
                </a:solidFill>
              </a:rPr>
              <a:t>Pantförsedda förpackningar</a:t>
            </a:r>
            <a:br>
              <a:rPr lang="sv" dirty="0"/>
            </a:br>
            <a:br>
              <a:rPr lang="sv" dirty="0"/>
            </a:br>
            <a:r>
              <a:rPr lang="sv" b="1" i="0" u="none" baseline="0" dirty="0"/>
              <a:t>RESESÄLLSKAP FÖR FRAMTIDEN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t>6</a:t>
            </a:fld>
            <a:endParaRPr lang="sv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2821C35-BAEA-002C-124B-902DE69B2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78073" y="882421"/>
            <a:ext cx="2058050" cy="93391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BD29B8-1ABE-8EC1-DAC1-44D362BC3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0000" flipV="1">
            <a:off x="693822" y="1876594"/>
            <a:ext cx="334351" cy="3343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22D60B2-748C-291B-6F1B-F2E757E8CC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" r="32588"/>
          <a:stretch/>
        </p:blipFill>
        <p:spPr>
          <a:xfrm>
            <a:off x="11206607" y="2328842"/>
            <a:ext cx="985393" cy="2181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39394D1-D876-F4AE-BC4C-E2FC96012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26452" y="6065313"/>
            <a:ext cx="73498" cy="7349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F244C176-6B2F-7D61-B19B-3039066CC08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1256"/>
          <a:stretch/>
        </p:blipFill>
        <p:spPr>
          <a:xfrm rot="10800000">
            <a:off x="5107866" y="6218902"/>
            <a:ext cx="1389305" cy="63909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271D163-2494-22DF-23FB-20C04B64AC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25533" y="1821508"/>
            <a:ext cx="136868" cy="1368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6EBE122-3DE9-4037-32CB-C4A2F44343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5820" y="5753662"/>
            <a:ext cx="73498" cy="734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B0C50BC-F4C7-66D0-67B9-D6691FC65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3673" y="1440864"/>
            <a:ext cx="73498" cy="7349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619D4CF4-F2F8-E933-55EC-2CFD8FB71A6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9415" r="9415"/>
          <a:stretch/>
        </p:blipFill>
        <p:spPr>
          <a:xfrm>
            <a:off x="7657576" y="1676322"/>
            <a:ext cx="4351874" cy="43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>
            <a:extLst>
              <a:ext uri="{FF2B5EF4-FFF2-40B4-BE49-F238E27FC236}">
                <a16:creationId xmlns:a16="http://schemas.microsoft.com/office/drawing/2014/main" id="{516281E2-EF1D-5C4F-9237-E4D52B6A9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642786" y="3926612"/>
            <a:ext cx="1706934" cy="2657785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499DB5F-C80B-71AD-3B39-ED67E43C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9247" y="2754757"/>
            <a:ext cx="136868" cy="13686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2DCD68C0-0743-2CDB-7D9F-9AE72004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3411" y="5565169"/>
            <a:ext cx="73498" cy="7349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B6E7853E-8494-9E00-093A-D82434474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5933" y="1677267"/>
            <a:ext cx="73498" cy="73498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F9080C49-79A4-337D-0778-93BEFB24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9975" y="6114703"/>
            <a:ext cx="136868" cy="136868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09033E04-B510-3999-29C0-E09FF4F5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935852" y="2261361"/>
            <a:ext cx="1706934" cy="26577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814" y="1864424"/>
            <a:ext cx="5795252" cy="4748403"/>
          </a:xfrm>
        </p:spPr>
        <p:txBody>
          <a:bodyPr/>
          <a:lstStyle/>
          <a:p>
            <a:pPr algn="l" rtl="0"/>
            <a:r>
              <a:rPr lang="sv" b="0" i="0" u="none" baseline="0" dirty="0"/>
              <a:t>Burken går att använda en gång, men det aluminium som burken tillverkats av kan användas på nytt i nästan all oändlighet.</a:t>
            </a:r>
          </a:p>
          <a:p>
            <a:pPr algn="l" rtl="0"/>
            <a:r>
              <a:rPr lang="sv" b="0" i="0" u="none" baseline="0" dirty="0"/>
              <a:t>Cirka 49 st. burkar returneras varje sekund.</a:t>
            </a:r>
          </a:p>
          <a:p>
            <a:pPr algn="l" rtl="0"/>
            <a:r>
              <a:rPr lang="sv" b="0" i="0" u="none" baseline="0" dirty="0"/>
              <a:t>Cirka </a:t>
            </a:r>
            <a:r>
              <a:rPr lang="sv" dirty="0"/>
              <a:t>100</a:t>
            </a:r>
            <a:r>
              <a:rPr lang="sv" b="0" i="0" u="none" baseline="0" dirty="0"/>
              <a:t> % av burkarna returneras för </a:t>
            </a:r>
            <a:br>
              <a:rPr lang="sv" dirty="0"/>
            </a:br>
            <a:r>
              <a:rPr lang="sv" b="0" i="0" u="none" baseline="0" dirty="0"/>
              <a:t>framtiden, dvs. återvinns.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 dirty="0"/>
              <a:t>Pantvärde: </a:t>
            </a:r>
          </a:p>
          <a:p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7</a:t>
            </a:fld>
            <a:endParaRPr lang="sv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05DEBCB-C7EB-7C9A-AFAF-62968859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66302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Burk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8DAD61FB-515E-9C86-82B4-0704ACF5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795" y="1278994"/>
            <a:ext cx="2094888" cy="405143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822A8EC-A8C8-A6BF-7C49-D9C343A226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1650" y="4975443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61AEB72A-8A7C-78C0-EBC5-BCB803936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520784" y="2740561"/>
            <a:ext cx="1706934" cy="2657785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F960CC0-1D43-9370-CF3D-232C686EB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126" y="3912120"/>
            <a:ext cx="73498" cy="7349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5FF90B0-EAC2-0B8D-E51A-07F2C6C2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7551" y="1998362"/>
            <a:ext cx="73498" cy="7349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06A86D-7DE8-69BC-4E87-E4BA61C45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4531" y="5986044"/>
            <a:ext cx="136868" cy="13686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04ED9336-EA2F-4C49-5488-9F589989E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6810650" y="3985618"/>
            <a:ext cx="1706934" cy="26577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8</a:t>
            </a:fld>
            <a:endParaRPr lang="sv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F51D722A-4DCE-9D1B-7A47-64C1A6DB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Plastflaska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1D618147-A7C9-0BB2-4EC0-09B94D6C3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619" y="829229"/>
            <a:ext cx="1963407" cy="498214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11D1C503-84CF-0BC9-6BB6-6CEA1A815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185" y="1310564"/>
            <a:ext cx="136868" cy="136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64424"/>
            <a:ext cx="5880349" cy="4748403"/>
          </a:xfrm>
        </p:spPr>
        <p:txBody>
          <a:bodyPr/>
          <a:lstStyle/>
          <a:p>
            <a:pPr algn="l" rtl="0"/>
            <a:r>
              <a:rPr lang="sv" b="0" i="0" u="none" baseline="0" dirty="0"/>
              <a:t>Varje flaska säljs fylld endast en gång, men PET-plasten som den är tillverkad av kan återvinnas på många sätt. </a:t>
            </a:r>
          </a:p>
          <a:p>
            <a:pPr algn="l" rtl="0"/>
            <a:r>
              <a:rPr lang="sv" b="0" i="0" u="none" baseline="0" dirty="0"/>
              <a:t>Cirka </a:t>
            </a:r>
            <a:r>
              <a:rPr lang="sv" dirty="0"/>
              <a:t>22</a:t>
            </a:r>
            <a:r>
              <a:rPr lang="sv" b="0" i="0" u="none" baseline="0" dirty="0"/>
              <a:t> st. plastflaskor returneras varje sekund.</a:t>
            </a:r>
          </a:p>
          <a:p>
            <a:pPr algn="l" rtl="0"/>
            <a:r>
              <a:rPr lang="sv" b="0" i="0" u="none" baseline="0" dirty="0"/>
              <a:t>Cirka 92 % av plastflaskorna återvinns.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 dirty="0"/>
              <a:t>Pantvärde: </a:t>
            </a:r>
          </a:p>
          <a:p>
            <a:endParaRPr lang="sv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9D41364-B910-62DE-3676-370BAB9C0F21}"/>
              </a:ext>
            </a:extLst>
          </p:cNvPr>
          <p:cNvGrpSpPr/>
          <p:nvPr/>
        </p:nvGrpSpPr>
        <p:grpSpPr>
          <a:xfrm>
            <a:off x="2440152" y="4636820"/>
            <a:ext cx="2292686" cy="489365"/>
            <a:chOff x="2319778" y="4607811"/>
            <a:chExt cx="2292686" cy="48936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81728ABD-0E00-C5F1-31E0-AEF6341F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19778" y="4607811"/>
              <a:ext cx="690869" cy="489365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456F32F-D332-08C9-C0B7-60832D48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20627" y="4607811"/>
              <a:ext cx="690869" cy="489365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03096DE0-B6E6-23B6-D207-C6F0101A3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21595" y="4607811"/>
              <a:ext cx="690869" cy="48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4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7F20BFFD-ACFA-1869-C0DD-220A35D9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7253371" y="3155517"/>
            <a:ext cx="1706934" cy="265778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84150A1-7575-ED9A-D504-876E376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244" y="1768771"/>
            <a:ext cx="136868" cy="13686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C74EB24-A508-11FE-E1D6-AC9D567EA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4471" y="6340321"/>
            <a:ext cx="73498" cy="7349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76EBBF-0D4C-6C65-2F57-AD59B11E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7747" y="2823328"/>
            <a:ext cx="73498" cy="7349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0AE41891-D8CA-1F12-5BD0-96BB153F1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343" y="5996680"/>
            <a:ext cx="136868" cy="13686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BC7986D7-803C-0067-0055-C740F280F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284" b="-24284"/>
          <a:stretch/>
        </p:blipFill>
        <p:spPr>
          <a:xfrm flipH="1">
            <a:off x="8851343" y="4048343"/>
            <a:ext cx="1706934" cy="2657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1864424"/>
            <a:ext cx="6043827" cy="4748403"/>
          </a:xfrm>
        </p:spPr>
        <p:txBody>
          <a:bodyPr/>
          <a:lstStyle/>
          <a:p>
            <a:pPr algn="l" rtl="0"/>
            <a:r>
              <a:rPr lang="sv" b="0" i="0" u="none" baseline="0" dirty="0"/>
              <a:t>Flaskan används bara en gång, men </a:t>
            </a:r>
            <a:br>
              <a:rPr lang="sv" dirty="0"/>
            </a:br>
            <a:r>
              <a:rPr lang="sv" b="0" i="0" u="none" baseline="0" dirty="0"/>
              <a:t>glaset som material kan återvinnas i nästan all oändlighet.</a:t>
            </a:r>
          </a:p>
          <a:p>
            <a:pPr algn="l" rtl="0"/>
            <a:r>
              <a:rPr lang="sv" b="0" i="0" u="none" baseline="0" dirty="0"/>
              <a:t>Cirka 4 st. glasflaskor returneras varje sekund.</a:t>
            </a:r>
          </a:p>
          <a:p>
            <a:pPr algn="l" rtl="0"/>
            <a:r>
              <a:rPr lang="sv" b="0" i="0" u="none" baseline="0" dirty="0"/>
              <a:t>Cirka </a:t>
            </a:r>
            <a:r>
              <a:rPr lang="sv" dirty="0"/>
              <a:t>100</a:t>
            </a:r>
            <a:r>
              <a:rPr lang="sv" b="0" i="0" u="none" baseline="0" dirty="0"/>
              <a:t> % av glasflaskorna återvinns.</a:t>
            </a:r>
          </a:p>
          <a:p>
            <a:pPr algn="l" rtl="0"/>
            <a:r>
              <a:rPr lang="sv" b="0" i="0" u="none" baseline="0" dirty="0"/>
              <a:t>En del glasflaskor saknar pantmärke. Då kan du kontrollera panten på prislappen i butikshyllan eller på kvittot.</a:t>
            </a:r>
          </a:p>
          <a:p>
            <a:endParaRPr lang="sv" dirty="0"/>
          </a:p>
          <a:p>
            <a:pPr marL="0" indent="0" algn="l" rtl="0">
              <a:buNone/>
            </a:pPr>
            <a:r>
              <a:rPr lang="sv" b="0" i="0" u="none" baseline="0" dirty="0"/>
              <a:t>Pantvärde: </a:t>
            </a:r>
          </a:p>
          <a:p>
            <a:endParaRPr lang="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066355A-084C-D24E-9AD2-7E4FC41EA627}" type="slidenum">
              <a:rPr/>
              <a:pPr/>
              <a:t>9</a:t>
            </a:fld>
            <a:endParaRPr lang="sv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C5D2849C-4BF4-0B3F-3A2A-700E6FEF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214597"/>
            <a:ext cx="9834301" cy="885255"/>
          </a:xfrm>
        </p:spPr>
        <p:txBody>
          <a:bodyPr/>
          <a:lstStyle/>
          <a:p>
            <a:pPr algn="l" rtl="0"/>
            <a:r>
              <a:rPr lang="sv" b="1" i="0" u="none" baseline="0"/>
              <a:t>Glasflaska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CC284AD-3FB9-15DD-8CE1-F9422293B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992" y="521390"/>
            <a:ext cx="1725216" cy="55997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7E3B0E1-0790-2964-5522-E4742BCA2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55478" y="5751997"/>
            <a:ext cx="690869" cy="4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tillisten matkassa - Palpa">
      <a:dk1>
        <a:srgbClr val="000000"/>
      </a:dk1>
      <a:lt1>
        <a:srgbClr val="FFFFFF"/>
      </a:lt1>
      <a:dk2>
        <a:srgbClr val="1F529F"/>
      </a:dk2>
      <a:lt2>
        <a:srgbClr val="9CBAE1"/>
      </a:lt2>
      <a:accent1>
        <a:srgbClr val="98C000"/>
      </a:accent1>
      <a:accent2>
        <a:srgbClr val="B8336E"/>
      </a:accent2>
      <a:accent3>
        <a:srgbClr val="80CFF4"/>
      </a:accent3>
      <a:accent4>
        <a:srgbClr val="005786"/>
      </a:accent4>
      <a:accent5>
        <a:srgbClr val="71901C"/>
      </a:accent5>
      <a:accent6>
        <a:srgbClr val="996633"/>
      </a:accent6>
      <a:hlink>
        <a:srgbClr val="004F7B"/>
      </a:hlink>
      <a:folHlink>
        <a:srgbClr val="913F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2662</TotalTime>
  <Words>846</Words>
  <Application>Microsoft Office PowerPoint</Application>
  <PresentationFormat>Widescreen</PresentationFormat>
  <Paragraphs>141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Över två miljarder miljögärningar per år</vt:lpstr>
      <vt:lpstr>Genom att återvinna kan du skicka en flaska eller burk till framtiden!</vt:lpstr>
      <vt:lpstr>Varje finländare returnerar årligen i genomsnitt...</vt:lpstr>
      <vt:lpstr>Genom att returnera flaskor och burkar återvinns i Finland årligen...</vt:lpstr>
      <vt:lpstr>PowerPoint Presentation</vt:lpstr>
      <vt:lpstr>Pantförsedda förpackningar  RESESÄLLSKAP FÖR FRAMTIDEN</vt:lpstr>
      <vt:lpstr>Burk</vt:lpstr>
      <vt:lpstr>Plastflaska</vt:lpstr>
      <vt:lpstr>Glasflaska</vt:lpstr>
      <vt:lpstr>PowerPoint Presentation</vt:lpstr>
      <vt:lpstr>Mot framtiden!  SÅ HÄR FUNGERAR RETURAUTOMATEN</vt:lpstr>
      <vt:lpstr>Retur</vt:lpstr>
      <vt:lpstr>Sortering</vt:lpstr>
      <vt:lpstr>Pant</vt:lpstr>
      <vt:lpstr>Vad om automaten inte fungerar?</vt:lpstr>
      <vt:lpstr>Det lönar sig även att skicka icke-pantförsedda förpackningar till framtiden!</vt:lpstr>
      <vt:lpstr>PowerPoint Presentation</vt:lpstr>
      <vt:lpstr>Mot framtiden! VAD HÄNDER EFTER RETURAUTOMATEN?</vt:lpstr>
      <vt:lpstr>Förpackning</vt:lpstr>
      <vt:lpstr>Transport</vt:lpstr>
      <vt:lpstr>Vidarebe- handling  av burkar</vt:lpstr>
      <vt:lpstr>Vidarebe- handling av plastflaskor</vt:lpstr>
      <vt:lpstr>Vidarebe-handling av glasflaskor</vt:lpstr>
      <vt:lpstr>PowerPoint Presentation</vt:lpstr>
      <vt:lpstr>Tack för att du är med  och bidrar till att skapa  en bättre framtid!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Tommi Vihavainen</cp:lastModifiedBy>
  <cp:revision>292</cp:revision>
  <dcterms:created xsi:type="dcterms:W3CDTF">2010-04-12T23:12:02Z</dcterms:created>
  <dcterms:modified xsi:type="dcterms:W3CDTF">2025-04-17T06:31:22Z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