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orient="horz" pos="2503" userDrawn="1">
          <p15:clr>
            <a:srgbClr val="A4A3A4"/>
          </p15:clr>
        </p15:guide>
        <p15:guide id="3" orient="horz" pos="5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514" userDrawn="1">
          <p15:clr>
            <a:srgbClr val="A4A3A4"/>
          </p15:clr>
        </p15:guide>
        <p15:guide id="6" pos="4310" userDrawn="1">
          <p15:clr>
            <a:srgbClr val="A4A3A4"/>
          </p15:clr>
        </p15:guide>
        <p15:guide id="7" pos="3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A1F0AC-9144-6D63-4E2E-DDA460DFC89E}" name="Simo Arvo" initials="SA" userId="S::simo.arvo@drum.fi::ed3eb293-d390-4e84-97aa-509fb0a65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F"/>
    <a:srgbClr val="98C000"/>
    <a:srgbClr val="9CBBE1"/>
    <a:srgbClr val="B8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27" autoAdjust="0"/>
  </p:normalViewPr>
  <p:slideViewPr>
    <p:cSldViewPr snapToGrid="0" snapToObjects="1">
      <p:cViewPr varScale="1">
        <p:scale>
          <a:sx n="63" d="100"/>
          <a:sy n="63" d="100"/>
        </p:scale>
        <p:origin x="960" y="272"/>
      </p:cViewPr>
      <p:guideLst>
        <p:guide orient="horz" pos="2327"/>
        <p:guide orient="horz" pos="2503"/>
        <p:guide orient="horz" pos="597"/>
        <p:guide pos="7355"/>
        <p:guide pos="3514"/>
        <p:guide pos="4310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i Vihavainen" userId="8b30cbc4-1c87-429f-89d6-5dc439ff5667" providerId="ADAL" clId="{5E7713E6-7DBF-48E8-B299-1A55AE812B38}"/>
    <pc:docChg chg="modSld">
      <pc:chgData name="Tommi Vihavainen" userId="8b30cbc4-1c87-429f-89d6-5dc439ff5667" providerId="ADAL" clId="{5E7713E6-7DBF-48E8-B299-1A55AE812B38}" dt="2026-03-18T08:27:15.419" v="34" actId="20577"/>
      <pc:docMkLst>
        <pc:docMk/>
      </pc:docMkLst>
      <pc:sldChg chg="modSp mod">
        <pc:chgData name="Tommi Vihavainen" userId="8b30cbc4-1c87-429f-89d6-5dc439ff5667" providerId="ADAL" clId="{5E7713E6-7DBF-48E8-B299-1A55AE812B38}" dt="2026-03-18T08:25:08.340" v="30" actId="20577"/>
        <pc:sldMkLst>
          <pc:docMk/>
          <pc:sldMk cId="927683530" sldId="258"/>
        </pc:sldMkLst>
        <pc:spChg chg="mod">
          <ac:chgData name="Tommi Vihavainen" userId="8b30cbc4-1c87-429f-89d6-5dc439ff5667" providerId="ADAL" clId="{5E7713E6-7DBF-48E8-B299-1A55AE812B38}" dt="2026-03-18T08:24:57.069" v="26" actId="20577"/>
          <ac:spMkLst>
            <pc:docMk/>
            <pc:sldMk cId="927683530" sldId="258"/>
            <ac:spMk id="9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5:05.550" v="28" actId="20577"/>
          <ac:spMkLst>
            <pc:docMk/>
            <pc:sldMk cId="927683530" sldId="258"/>
            <ac:spMk id="10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8T08:25:08.340" v="30" actId="20577"/>
          <ac:spMkLst>
            <pc:docMk/>
            <pc:sldMk cId="927683530" sldId="258"/>
            <ac:spMk id="11" creationId="{00000000-0000-0000-0000-000000000000}"/>
          </ac:spMkLst>
        </pc:spChg>
      </pc:sldChg>
      <pc:sldChg chg="modSp mod">
        <pc:chgData name="Tommi Vihavainen" userId="8b30cbc4-1c87-429f-89d6-5dc439ff5667" providerId="ADAL" clId="{5E7713E6-7DBF-48E8-B299-1A55AE812B38}" dt="2026-03-11T05:47:02.985" v="24" actId="20577"/>
        <pc:sldMkLst>
          <pc:docMk/>
          <pc:sldMk cId="845811490" sldId="259"/>
        </pc:sldMkLst>
        <pc:spChg chg="mod">
          <ac:chgData name="Tommi Vihavainen" userId="8b30cbc4-1c87-429f-89d6-5dc439ff5667" providerId="ADAL" clId="{5E7713E6-7DBF-48E8-B299-1A55AE812B38}" dt="2026-03-11T05:34:25.342" v="1" actId="20577"/>
          <ac:spMkLst>
            <pc:docMk/>
            <pc:sldMk cId="845811490" sldId="259"/>
            <ac:spMk id="10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1T05:34:38.697" v="7" actId="20577"/>
          <ac:spMkLst>
            <pc:docMk/>
            <pc:sldMk cId="845811490" sldId="259"/>
            <ac:spMk id="11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1T05:34:33.608" v="5" actId="20577"/>
          <ac:spMkLst>
            <pc:docMk/>
            <pc:sldMk cId="845811490" sldId="259"/>
            <ac:spMk id="12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1T05:46:54.438" v="15" actId="20577"/>
          <ac:spMkLst>
            <pc:docMk/>
            <pc:sldMk cId="845811490" sldId="259"/>
            <ac:spMk id="15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1T05:46:58.401" v="20" actId="20577"/>
          <ac:spMkLst>
            <pc:docMk/>
            <pc:sldMk cId="845811490" sldId="259"/>
            <ac:spMk id="16" creationId="{00000000-0000-0000-0000-000000000000}"/>
          </ac:spMkLst>
        </pc:spChg>
        <pc:spChg chg="mod">
          <ac:chgData name="Tommi Vihavainen" userId="8b30cbc4-1c87-429f-89d6-5dc439ff5667" providerId="ADAL" clId="{5E7713E6-7DBF-48E8-B299-1A55AE812B38}" dt="2026-03-11T05:47:02.985" v="24" actId="20577"/>
          <ac:spMkLst>
            <pc:docMk/>
            <pc:sldMk cId="845811490" sldId="259"/>
            <ac:spMk id="17" creationId="{00000000-0000-0000-0000-000000000000}"/>
          </ac:spMkLst>
        </pc:spChg>
      </pc:sldChg>
      <pc:sldChg chg="modSp mod">
        <pc:chgData name="Tommi Vihavainen" userId="8b30cbc4-1c87-429f-89d6-5dc439ff5667" providerId="ADAL" clId="{5E7713E6-7DBF-48E8-B299-1A55AE812B38}" dt="2026-03-18T08:27:15.419" v="34" actId="20577"/>
        <pc:sldMkLst>
          <pc:docMk/>
          <pc:sldMk cId="236780672" sldId="262"/>
        </pc:sldMkLst>
        <pc:spChg chg="mod">
          <ac:chgData name="Tommi Vihavainen" userId="8b30cbc4-1c87-429f-89d6-5dc439ff5667" providerId="ADAL" clId="{5E7713E6-7DBF-48E8-B299-1A55AE812B38}" dt="2026-03-18T08:27:15.419" v="34" actId="20577"/>
          <ac:spMkLst>
            <pc:docMk/>
            <pc:sldMk cId="236780672" sldId="262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E999-0D14-5B47-BBC5-D0C7E6EFC62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41D0-C2ED-EC45-B00C-F8055CE8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70B2-12CE-B542-A7B3-9E0E57838C4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4739-FACF-E549-AD86-EEC8EBA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24" Type="http://schemas.openxmlformats.org/officeDocument/2006/relationships/image" Target="../media/image29.pn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4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F0F449-E7C9-ED24-A103-B16CD05A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CF2C-26BE-AA87-4C3A-63CD00F98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6" y="1368368"/>
            <a:ext cx="8348868" cy="1673747"/>
          </a:xfrm>
        </p:spPr>
        <p:txBody>
          <a:bodyPr anchor="b"/>
          <a:lstStyle>
            <a:lvl1pPr algn="ctr"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1566" y="3534261"/>
            <a:ext cx="8348869" cy="1073611"/>
          </a:xfrm>
          <a:effectLst>
            <a:outerShdw blurRad="50800" dist="25400" dir="5400000" algn="ctr" rotWithShape="0">
              <a:schemeClr val="tx2">
                <a:alpha val="65000"/>
              </a:schemeClr>
            </a:outerShdw>
          </a:effectLst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927093-B1D1-B2FD-0F95-6F0E1B7C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164BA-F938-21C5-56E0-33FFD3538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AC162C-71F5-358B-A9F4-42B80057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284" b="17447"/>
          <a:stretch/>
        </p:blipFill>
        <p:spPr>
          <a:xfrm rot="5400000" flipH="1">
            <a:off x="78621" y="4839527"/>
            <a:ext cx="1330838" cy="14901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8DEE4E-D34C-3D84-1169-FE392CF8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3951" r="-9432" b="-26370"/>
          <a:stretch/>
        </p:blipFill>
        <p:spPr>
          <a:xfrm>
            <a:off x="3259569" y="-1"/>
            <a:ext cx="3550475" cy="12631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8190AE-832C-BC41-A755-6183B040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0039"/>
          <a:stretch/>
        </p:blipFill>
        <p:spPr>
          <a:xfrm flipH="1">
            <a:off x="0" y="2330805"/>
            <a:ext cx="1633114" cy="20856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D29A84A-A6D6-179B-214F-8CB19070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025" r="4239"/>
          <a:stretch/>
        </p:blipFill>
        <p:spPr>
          <a:xfrm>
            <a:off x="11242891" y="2566468"/>
            <a:ext cx="949110" cy="58785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80264F2-380B-C105-5E11-30544F296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8682"/>
          <a:stretch/>
        </p:blipFill>
        <p:spPr>
          <a:xfrm rot="10800000">
            <a:off x="11565189" y="3762147"/>
            <a:ext cx="596298" cy="13180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642A05-173E-3920-1DCD-A47B6FA73F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296732" y="5584590"/>
            <a:ext cx="289142" cy="2891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5BB9D89-2CEB-D89F-6805-4208F18AB8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0467" y="472653"/>
            <a:ext cx="301673" cy="3016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D519AC9-DF9E-A8B5-D668-BC99C2B2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5848" t="-22277" r="-5674" b="-14136"/>
          <a:stretch/>
        </p:blipFill>
        <p:spPr>
          <a:xfrm flipH="1">
            <a:off x="1560957" y="6203242"/>
            <a:ext cx="1630184" cy="29752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6C9AD05-478E-DD37-6D78-2368C10294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66078" y="1126239"/>
            <a:ext cx="136868" cy="1368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AC2081-FF29-5C7C-02F3-75AC716EB6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57223" y="5584591"/>
            <a:ext cx="73498" cy="734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1FD80D3D-BA53-CA05-374C-1AAA499D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2360" y="1737009"/>
            <a:ext cx="73498" cy="734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2A2D722-BC57-D3D7-EE52-01569C64F0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5137" y="4925347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BA7BD6-E67B-CBAE-D9D4-36EEFF0B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095"/>
          <a:stretch/>
        </p:blipFill>
        <p:spPr>
          <a:xfrm>
            <a:off x="597313" y="-1"/>
            <a:ext cx="991130" cy="80447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95E30E0-6593-068B-0D49-CEF099CEDE6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5475" y="4962096"/>
            <a:ext cx="1688164" cy="1244989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90FB51B-CC1E-950F-07FE-BE44062133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11224" y="5935895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8DBC033-79BB-341C-5D7D-410D61BFC7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9E2B042-AABB-A560-13C4-C3BB6111455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4273" y="4978611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0BC5FFB-FEDD-8CD4-E690-6CC09DCF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10"/>
          <a:stretch/>
        </p:blipFill>
        <p:spPr>
          <a:xfrm>
            <a:off x="3730361" y="5160786"/>
            <a:ext cx="1404440" cy="1697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9F33E2-1ADC-9B16-6A92-9CAFE19B2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1092878" y="4661610"/>
            <a:ext cx="1330838" cy="207218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9D5F8FC-EC71-CCE8-8428-4CDAF3017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6370" r="-9432" b="-26370"/>
          <a:stretch/>
        </p:blipFill>
        <p:spPr>
          <a:xfrm>
            <a:off x="6542443" y="1863964"/>
            <a:ext cx="3550475" cy="15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218" y="5567203"/>
            <a:ext cx="4124096" cy="86402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800" b="0" spc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7090" y="4277871"/>
            <a:ext cx="1703508" cy="1239061"/>
          </a:xfrm>
          <a:prstGeom prst="rect">
            <a:avLst/>
          </a:prstGeom>
          <a:effectLst/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D97BB-77C5-32BD-8638-A4B5221F73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5647" y="435006"/>
            <a:ext cx="5503315" cy="25835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195A540-F5DF-626C-ACCF-814D42F55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679"/>
          <a:stretch/>
        </p:blipFill>
        <p:spPr>
          <a:xfrm>
            <a:off x="9910241" y="1305738"/>
            <a:ext cx="2279343" cy="25212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5026173-D7A9-10C3-DAC7-903E4B00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>
            <a:off x="9905371" y="0"/>
            <a:ext cx="991129" cy="5878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E7DF7B-DBB1-C3E9-230F-A3E23596B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8682"/>
          <a:stretch/>
        </p:blipFill>
        <p:spPr>
          <a:xfrm>
            <a:off x="17434" y="1935700"/>
            <a:ext cx="596298" cy="131801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F524959-55B0-CF8E-E088-A0B4811627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V="1">
            <a:off x="578394" y="509848"/>
            <a:ext cx="289142" cy="289142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BC1BA65-E9A7-5D5E-85E6-ABF429E3026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2719" y="2668690"/>
            <a:ext cx="301673" cy="30167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46240B-2677-EE41-B252-46B80DFE4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" r="32588"/>
          <a:stretch/>
        </p:blipFill>
        <p:spPr>
          <a:xfrm flipH="1">
            <a:off x="2615" y="4632725"/>
            <a:ext cx="985393" cy="21810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545AEF0-4981-5DE9-3396-4A9E9527E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41610" y="1095543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2345744-0763-DA5D-6AD5-729D213297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31970" y="5584591"/>
            <a:ext cx="73498" cy="7349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035AEF-4E55-206B-05F5-65393CF8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5A5499-BC5F-03FF-46D0-EA4DDD9319B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4857" y="3772650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296F19F-5178-B7DE-7155-F93788E9B5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55342" y="3688649"/>
            <a:ext cx="73498" cy="734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DBCB84B9-83AF-0F5E-A93A-173C284EC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1256"/>
          <a:stretch/>
        </p:blipFill>
        <p:spPr>
          <a:xfrm rot="10800000">
            <a:off x="5352305" y="6218902"/>
            <a:ext cx="1389305" cy="6390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60E340-9A0F-B32F-806D-45B0B1DA6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19095"/>
          <a:stretch/>
        </p:blipFill>
        <p:spPr>
          <a:xfrm>
            <a:off x="7408218" y="-1"/>
            <a:ext cx="1256297" cy="101969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F39D1CD-BD83-DEDB-10C0-8C2C8BEBCBA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1575" y="4027923"/>
            <a:ext cx="1688164" cy="124498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5E1AD13-EA2B-5C04-2088-FD6C9F04EF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41457" y="5367872"/>
            <a:ext cx="73498" cy="7349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EB2757E9-5EEE-2BEC-8501-0591D49EB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7D981FC-2019-9BBD-E172-6ABF1932977B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313795" y="2158505"/>
            <a:ext cx="5597062" cy="5260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DCB04C2-1975-8077-D259-52D0D12C6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Esimerkki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3533DFF-53A6-0195-463A-8292A8D6E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10837861" cy="3924300"/>
          </a:xfrm>
        </p:spPr>
        <p:txBody>
          <a:bodyPr/>
          <a:lstStyle>
            <a:lvl1pPr>
              <a:spcAft>
                <a:spcPts val="300"/>
              </a:spcAft>
              <a:defRPr b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b="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b="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20B7724-E357-C265-C615-8D7FFA80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65888" y="2276475"/>
            <a:ext cx="5231567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43C4F4D-5FC1-9B42-43FB-50C2BBD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276475"/>
            <a:ext cx="5416550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7F2709A-E849-3DF5-B1BF-007859B7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2276475"/>
            <a:ext cx="5230786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2276475"/>
            <a:ext cx="5437188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1FF3F3E-1AA6-7D8C-626B-E55DD94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889" y="1318041"/>
            <a:ext cx="5230786" cy="16192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3267857"/>
            <a:ext cx="5230786" cy="2932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333375"/>
            <a:ext cx="5437188" cy="5867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9146FA2-3F30-FFAF-F181-B484B56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noProof="1"/>
              <a:t>Click to edit </a:t>
            </a:r>
            <a:br>
              <a:rPr lang="en-US" noProof="1"/>
            </a:br>
            <a:r>
              <a:rPr lang="en-US" noProof="1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2276475"/>
            <a:ext cx="10853632" cy="39243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FC6D3DD-0A67-59F2-F3BB-197F838CB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5" r:id="rId2"/>
    <p:sldLayoutId id="2147493478" r:id="rId3"/>
    <p:sldLayoutId id="2147493457" r:id="rId4"/>
    <p:sldLayoutId id="2147493482" r:id="rId5"/>
    <p:sldLayoutId id="2147493479" r:id="rId6"/>
    <p:sldLayoutId id="2147493480" r:id="rId7"/>
    <p:sldLayoutId id="2147493481" r:id="rId8"/>
    <p:sldLayoutId id="2147493483" r:id="rId9"/>
    <p:sldLayoutId id="2147493484" r:id="rId10"/>
    <p:sldLayoutId id="2147493486" r:id="rId11"/>
  </p:sldLayoutIdLst>
  <p:hf hdr="0" ftr="0" dt="0"/>
  <p:txStyles>
    <p:titleStyle>
      <a:lvl1pPr algn="l" defTabSz="457212" rtl="0" eaLnBrk="1" latinLnBrk="0" hangingPunct="1">
        <a:lnSpc>
          <a:spcPct val="100000"/>
        </a:lnSpc>
        <a:spcBef>
          <a:spcPct val="0"/>
        </a:spcBef>
        <a:buNone/>
        <a:defRPr sz="4200" b="1" kern="1200" cap="none" spc="0" baseline="0">
          <a:solidFill>
            <a:schemeClr val="bg1"/>
          </a:solidFill>
          <a:effectLst/>
          <a:latin typeface="+mj-lt"/>
          <a:ea typeface="+mj-ea"/>
          <a:cs typeface="Avenir Next Regular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200" kern="1200" spc="0">
          <a:solidFill>
            <a:schemeClr val="bg1"/>
          </a:solidFill>
          <a:latin typeface="+mn-lt"/>
          <a:ea typeface="+mn-ea"/>
          <a:cs typeface="Avenir Next Regular"/>
        </a:defRPr>
      </a:lvl1pPr>
      <a:lvl2pPr marL="742969" indent="-285757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800" kern="1200" spc="0">
          <a:solidFill>
            <a:schemeClr val="bg1"/>
          </a:solidFill>
          <a:latin typeface="+mn-lt"/>
          <a:ea typeface="+mn-ea"/>
          <a:cs typeface="Avenir Next Regular"/>
        </a:defRPr>
      </a:lvl2pPr>
      <a:lvl3pPr marL="1143028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1600" kern="1200" spc="0">
          <a:solidFill>
            <a:schemeClr val="bg1"/>
          </a:solidFill>
          <a:latin typeface="+mn-lt"/>
          <a:ea typeface="+mn-ea"/>
          <a:cs typeface="Avenir Next Regular"/>
        </a:defRPr>
      </a:lvl3pPr>
      <a:lvl4pPr marL="1600240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400" kern="1200" spc="0">
          <a:solidFill>
            <a:schemeClr val="bg1"/>
          </a:solidFill>
          <a:latin typeface="+mn-lt"/>
          <a:ea typeface="+mn-ea"/>
          <a:cs typeface="Avenir Next Regular"/>
        </a:defRPr>
      </a:lvl4pPr>
      <a:lvl5pPr marL="2057452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1200" kern="1200" spc="0">
          <a:solidFill>
            <a:schemeClr val="bg1"/>
          </a:solidFill>
          <a:latin typeface="+mn-lt"/>
          <a:ea typeface="+mn-ea"/>
          <a:cs typeface="Avenir Next Regular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svg"/><Relationship Id="rId5" Type="http://schemas.openxmlformats.org/officeDocument/2006/relationships/image" Target="../media/image18.svg"/><Relationship Id="rId1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59.png"/><Relationship Id="rId9" Type="http://schemas.openxmlformats.org/officeDocument/2006/relationships/image" Target="../media/image25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6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32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9.png"/><Relationship Id="rId2" Type="http://schemas.openxmlformats.org/officeDocument/2006/relationships/image" Target="../media/image31.png"/><Relationship Id="rId16" Type="http://schemas.openxmlformats.org/officeDocument/2006/relationships/image" Target="../media/image28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16.svg"/><Relationship Id="rId19" Type="http://schemas.openxmlformats.org/officeDocument/2006/relationships/image" Target="../media/image23.png"/><Relationship Id="rId4" Type="http://schemas.openxmlformats.org/officeDocument/2006/relationships/image" Target="../media/image61.png"/><Relationship Id="rId9" Type="http://schemas.openxmlformats.org/officeDocument/2006/relationships/image" Target="../media/image15.png"/><Relationship Id="rId1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4.svg"/><Relationship Id="rId7" Type="http://schemas.openxmlformats.org/officeDocument/2006/relationships/image" Target="../media/image63.pn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svg"/><Relationship Id="rId4" Type="http://schemas.openxmlformats.org/officeDocument/2006/relationships/image" Target="../media/image62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svg"/><Relationship Id="rId4" Type="http://schemas.openxmlformats.org/officeDocument/2006/relationships/image" Target="../media/image65.png"/><Relationship Id="rId9" Type="http://schemas.openxmlformats.org/officeDocument/2006/relationships/image" Target="../media/image23.png"/><Relationship Id="rId1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svg"/><Relationship Id="rId18" Type="http://schemas.openxmlformats.org/officeDocument/2006/relationships/image" Target="../media/image63.png"/><Relationship Id="rId3" Type="http://schemas.openxmlformats.org/officeDocument/2006/relationships/image" Target="../media/image67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73.svg"/><Relationship Id="rId2" Type="http://schemas.openxmlformats.org/officeDocument/2006/relationships/image" Target="../media/image66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69.svg"/><Relationship Id="rId5" Type="http://schemas.openxmlformats.org/officeDocument/2006/relationships/image" Target="../media/image22.svg"/><Relationship Id="rId15" Type="http://schemas.openxmlformats.org/officeDocument/2006/relationships/image" Target="../media/image71.svg"/><Relationship Id="rId10" Type="http://schemas.openxmlformats.org/officeDocument/2006/relationships/image" Target="../media/image68.png"/><Relationship Id="rId19" Type="http://schemas.openxmlformats.org/officeDocument/2006/relationships/image" Target="../media/image64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64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63.png"/><Relationship Id="rId5" Type="http://schemas.openxmlformats.org/officeDocument/2006/relationships/image" Target="../media/image25.png"/><Relationship Id="rId10" Type="http://schemas.openxmlformats.org/officeDocument/2006/relationships/image" Target="../media/image14.svg"/><Relationship Id="rId4" Type="http://schemas.openxmlformats.org/officeDocument/2006/relationships/image" Target="../media/image22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37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63.png"/><Relationship Id="rId7" Type="http://schemas.openxmlformats.org/officeDocument/2006/relationships/image" Target="../media/image2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64.sv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6.svg"/><Relationship Id="rId4" Type="http://schemas.openxmlformats.org/officeDocument/2006/relationships/image" Target="../media/image78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39.png"/><Relationship Id="rId5" Type="http://schemas.openxmlformats.org/officeDocument/2006/relationships/image" Target="../media/image6.sv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12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image" Target="../media/image22.sv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0.svg"/><Relationship Id="rId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17.pn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46.png"/><Relationship Id="rId9" Type="http://schemas.openxmlformats.org/officeDocument/2006/relationships/image" Target="../media/image21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49.svg"/><Relationship Id="rId4" Type="http://schemas.openxmlformats.org/officeDocument/2006/relationships/image" Target="../media/image2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12" Type="http://schemas.openxmlformats.org/officeDocument/2006/relationships/image" Target="../media/image5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53.png"/><Relationship Id="rId5" Type="http://schemas.openxmlformats.org/officeDocument/2006/relationships/image" Target="../media/image26.svg"/><Relationship Id="rId10" Type="http://schemas.openxmlformats.org/officeDocument/2006/relationships/image" Target="../media/image52.svg"/><Relationship Id="rId4" Type="http://schemas.openxmlformats.org/officeDocument/2006/relationships/image" Target="../media/image25.pn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52.svg"/><Relationship Id="rId4" Type="http://schemas.openxmlformats.org/officeDocument/2006/relationships/image" Target="../media/image23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9842" y="5395658"/>
            <a:ext cx="5171119" cy="584360"/>
          </a:xfrm>
        </p:spPr>
        <p:txBody>
          <a:bodyPr/>
          <a:lstStyle/>
          <a:p>
            <a:pPr algn="ctr"/>
            <a:r>
              <a:rPr lang="fi-FI" dirty="0"/>
              <a:t>Yli kaksi miljardia ympäristötekoa vuodessa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6258" y="6334843"/>
            <a:ext cx="2954540" cy="370757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426EFB-355F-ED6B-0D2C-0AA0407B7BBC}"/>
              </a:ext>
            </a:extLst>
          </p:cNvPr>
          <p:cNvSpPr txBox="1">
            <a:spLocks/>
          </p:cNvSpPr>
          <p:nvPr/>
        </p:nvSpPr>
        <p:spPr>
          <a:xfrm>
            <a:off x="5951476" y="2729852"/>
            <a:ext cx="4449460" cy="21798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Miksi kaikkia pulloja ja tölkkejä ei palauteta yhtä hyvin?</a:t>
            </a:r>
          </a:p>
          <a:p>
            <a:r>
              <a:rPr lang="fi-FI" dirty="0"/>
              <a:t>Mitä tapahtuu niille pulloille ja tölkeille, jotka eivät palaudu kierrätykseen?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F0B7CFF-7B9F-03B8-2A5C-7E6C6BBFE2CF}"/>
              </a:ext>
            </a:extLst>
          </p:cNvPr>
          <p:cNvGrpSpPr/>
          <p:nvPr/>
        </p:nvGrpSpPr>
        <p:grpSpPr>
          <a:xfrm>
            <a:off x="971059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9C1042A-5BCE-3230-1556-6DB12581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9F8D6-3DBE-1830-B041-A3B20780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6D0E40F-05DD-0E95-BEA4-657A74C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CC21254-C183-C62A-F651-F44685F6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71CE0E3-4DA4-FCA7-C756-B047915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009F8B5-52B8-5E43-C3CB-644BCB3D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79272652-7D82-3D1D-DA62-381BA6E8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2EE0B5A-13F4-7826-1548-453E5051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7F286A7F-40A5-1FD1-FF02-2F59FEB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45" y="1904249"/>
            <a:ext cx="6649063" cy="3124200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Kohti tulevaisuutta!</a:t>
            </a:r>
            <a:br>
              <a:rPr lang="fi-FI" dirty="0">
                <a:solidFill>
                  <a:schemeClr val="accent3"/>
                </a:solidFill>
              </a:rPr>
            </a:br>
            <a:br>
              <a:rPr lang="fi-FI" dirty="0"/>
            </a:br>
            <a:r>
              <a:rPr lang="fi-FI" dirty="0"/>
              <a:t>NÄIN PALAUTUS-AUTOMAATTI TOIMII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B56AECF-2D57-0442-6CE5-60B814EF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25E1974-CA12-5A2E-635B-9DACADC56F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32588"/>
          <a:stretch/>
        </p:blipFill>
        <p:spPr>
          <a:xfrm>
            <a:off x="11206607" y="4153546"/>
            <a:ext cx="985393" cy="2181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2D0A0A8-C0CE-6E7B-89EE-1FBA2D040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26CA78-8CFB-9ABE-0FB6-4D0133231B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1256"/>
          <a:stretch/>
        </p:blipFill>
        <p:spPr>
          <a:xfrm rot="10800000">
            <a:off x="4397413" y="6218902"/>
            <a:ext cx="1389305" cy="6390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597DD6-FB59-D251-7DA8-0DA20C8EC8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215B79B-7EDB-29A7-591E-774884D8277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24284" b="-24284"/>
          <a:stretch/>
        </p:blipFill>
        <p:spPr>
          <a:xfrm flipH="1">
            <a:off x="9488380" y="808564"/>
            <a:ext cx="1706934" cy="26577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21EF27-5D96-7D38-DA3A-1F1D3AFF26C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6176"/>
          <a:stretch/>
        </p:blipFill>
        <p:spPr>
          <a:xfrm>
            <a:off x="7207624" y="1395314"/>
            <a:ext cx="3653760" cy="54626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4E494D0-4420-EC7C-8877-DC3CB8308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0557" y="4954951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3745A78-BD99-54FB-23ED-2D885137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14B06301-A65F-17AE-529A-DBFB7816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33" t="-10127" r="-10673" b="-20923"/>
          <a:stretch/>
        </p:blipFill>
        <p:spPr>
          <a:xfrm>
            <a:off x="-1" y="5211155"/>
            <a:ext cx="877549" cy="906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Palautus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0505" y="2398426"/>
            <a:ext cx="4152776" cy="3802349"/>
          </a:xfrm>
        </p:spPr>
        <p:txBody>
          <a:bodyPr>
            <a:normAutofit/>
          </a:bodyPr>
          <a:lstStyle/>
          <a:p>
            <a:r>
              <a:rPr lang="en-US" dirty="0" err="1"/>
              <a:t>Palautusautomaatti</a:t>
            </a:r>
            <a:r>
              <a:rPr lang="en-US" dirty="0"/>
              <a:t> </a:t>
            </a:r>
            <a:r>
              <a:rPr lang="en-US" dirty="0" err="1"/>
              <a:t>tutkii</a:t>
            </a:r>
            <a:r>
              <a:rPr lang="en-US" dirty="0"/>
              <a:t> </a:t>
            </a:r>
            <a:r>
              <a:rPr lang="en-US" dirty="0" err="1"/>
              <a:t>juomapakkauksen</a:t>
            </a:r>
            <a:r>
              <a:rPr lang="en-US" dirty="0"/>
              <a:t> </a:t>
            </a:r>
            <a:r>
              <a:rPr lang="en-US" dirty="0" err="1"/>
              <a:t>viivakoodia</a:t>
            </a:r>
            <a:r>
              <a:rPr lang="en-US" dirty="0"/>
              <a:t> </a:t>
            </a:r>
            <a:r>
              <a:rPr lang="en-US" dirty="0" err="1"/>
              <a:t>skannaavan</a:t>
            </a:r>
            <a:r>
              <a:rPr lang="en-US" dirty="0"/>
              <a:t> </a:t>
            </a:r>
            <a:r>
              <a:rPr lang="en-US" dirty="0" err="1"/>
              <a:t>valonsäteen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ja </a:t>
            </a:r>
            <a:r>
              <a:rPr lang="en-US" dirty="0" err="1"/>
              <a:t>muotoa</a:t>
            </a:r>
            <a:r>
              <a:rPr lang="en-US" dirty="0"/>
              <a:t> </a:t>
            </a:r>
            <a:r>
              <a:rPr lang="en-US" dirty="0" err="1"/>
              <a:t>kameroiden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.</a:t>
            </a:r>
          </a:p>
          <a:p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 se </a:t>
            </a:r>
            <a:r>
              <a:rPr lang="en-US" dirty="0" err="1"/>
              <a:t>tunnistaa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tai </a:t>
            </a:r>
            <a:r>
              <a:rPr lang="en-US" dirty="0" err="1"/>
              <a:t>tölkki</a:t>
            </a:r>
            <a:r>
              <a:rPr lang="en-US" dirty="0"/>
              <a:t> on </a:t>
            </a:r>
            <a:r>
              <a:rPr lang="en-US" dirty="0" err="1"/>
              <a:t>kyseessä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754" y="484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CFE4A3-290B-BD09-18C1-4F9D8C64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" b="3121"/>
          <a:stretch/>
        </p:blipFill>
        <p:spPr>
          <a:xfrm>
            <a:off x="417625" y="650123"/>
            <a:ext cx="6116743" cy="620787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2EB7385-067E-708F-03DE-332D113F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534369" y="880634"/>
            <a:ext cx="212186" cy="2121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1007034-BCF3-08D8-3261-080F0B5D2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77600" y="1800425"/>
            <a:ext cx="914400" cy="2023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E910546-1B39-D0AB-4F82-B2C3F42C0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805" y="3173854"/>
            <a:ext cx="73498" cy="734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9AE746D-A9BA-A4D3-4832-2E21BAF6E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8388" y="6415215"/>
            <a:ext cx="73498" cy="7349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5D72C1B-DD5F-6C7E-9D08-459B165FF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5400000">
            <a:off x="11247502" y="4683434"/>
            <a:ext cx="1293821" cy="5951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5448478-2BC2-B307-D784-A2AA9D4E3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543" y="308770"/>
            <a:ext cx="136868" cy="13686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3077F69-2571-8BE4-CEFE-298E94CC8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6318" y="3809901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733C86F2-6C97-FCD0-D81B-A9A745D6E877}"/>
              </a:ext>
            </a:extLst>
          </p:cNvPr>
          <p:cNvGrpSpPr/>
          <p:nvPr/>
        </p:nvGrpSpPr>
        <p:grpSpPr>
          <a:xfrm>
            <a:off x="-2" y="3429000"/>
            <a:ext cx="7008606" cy="3429000"/>
            <a:chOff x="-2" y="3429000"/>
            <a:chExt cx="7008606" cy="3429000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64CD9A7-F385-6FF4-08E6-B73EB55B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r="22517" b="-24284"/>
            <a:stretch/>
          </p:blipFill>
          <p:spPr>
            <a:xfrm flipH="1">
              <a:off x="-2" y="3429000"/>
              <a:ext cx="1322585" cy="2657785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A8C39EEA-1AE4-C598-8132-9DDA384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13262"/>
            <a:stretch/>
          </p:blipFill>
          <p:spPr>
            <a:xfrm flipH="1">
              <a:off x="5301670" y="4871883"/>
              <a:ext cx="1706934" cy="1986117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6" y="2398426"/>
            <a:ext cx="4836918" cy="4459574"/>
          </a:xfrm>
        </p:spPr>
        <p:txBody>
          <a:bodyPr>
            <a:normAutofit/>
          </a:bodyPr>
          <a:lstStyle/>
          <a:p>
            <a:r>
              <a:rPr lang="en-US" dirty="0" err="1"/>
              <a:t>Tunnistuksen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lajittelee</a:t>
            </a:r>
            <a:r>
              <a:rPr lang="en-US" dirty="0"/>
              <a:t> </a:t>
            </a:r>
            <a:r>
              <a:rPr lang="en-US" dirty="0" err="1"/>
              <a:t>juomapakkaukset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omiin</a:t>
            </a:r>
            <a:r>
              <a:rPr lang="en-US" dirty="0"/>
              <a:t> </a:t>
            </a:r>
            <a:r>
              <a:rPr lang="en-US" dirty="0" err="1"/>
              <a:t>säiliöihinsä</a:t>
            </a:r>
            <a:r>
              <a:rPr lang="en-US" dirty="0"/>
              <a:t>.</a:t>
            </a:r>
          </a:p>
          <a:p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rutistaa</a:t>
            </a:r>
            <a:r>
              <a:rPr lang="en-US" dirty="0"/>
              <a:t> </a:t>
            </a:r>
            <a:r>
              <a:rPr lang="en-US" dirty="0" err="1"/>
              <a:t>muovipullot</a:t>
            </a:r>
            <a:r>
              <a:rPr lang="en-US" dirty="0"/>
              <a:t> ja </a:t>
            </a:r>
            <a:r>
              <a:rPr lang="en-US" dirty="0" err="1"/>
              <a:t>tölkit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kuljettaminen</a:t>
            </a:r>
            <a:r>
              <a:rPr lang="en-US" dirty="0"/>
              <a:t> ja </a:t>
            </a:r>
            <a:r>
              <a:rPr lang="en-US" dirty="0" err="1"/>
              <a:t>käsittely</a:t>
            </a:r>
            <a:r>
              <a:rPr lang="en-US" dirty="0"/>
              <a:t> on </a:t>
            </a:r>
            <a:r>
              <a:rPr lang="en-US" dirty="0" err="1"/>
              <a:t>tehokkaampaa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C7FAD33-3467-75EC-6E6B-426C8DA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Lajittelu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C529A9EA-E69B-AE88-5B1B-BC25EC19EE3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FDBD502-8B7F-DB51-1D80-703A31A1C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1" t="11226" r="15181" b="17900"/>
          <a:stretch/>
        </p:blipFill>
        <p:spPr>
          <a:xfrm>
            <a:off x="713667" y="2028204"/>
            <a:ext cx="5864737" cy="4829796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1297F0-05D4-0467-4CDB-B73F14E28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384" t="-26370" r="-9432" b="-26370"/>
          <a:stretch/>
        </p:blipFill>
        <p:spPr>
          <a:xfrm>
            <a:off x="0" y="424594"/>
            <a:ext cx="3310950" cy="157596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7A567D1-B540-EEE7-EC37-44E1B368A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485F7F8-50CF-B0B6-D2DC-60EF5BDD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2231" y="5864941"/>
            <a:ext cx="136868" cy="13686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E6EEA2C-7EE9-B32E-0355-548AF7BC75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1160" y="93274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0DE77AD9-0822-8A5D-40A5-C83CEFC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14" y="4728117"/>
            <a:ext cx="1470004" cy="10841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0"/>
            <a:ext cx="1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5"/>
            <a:ext cx="4427855" cy="3802349"/>
          </a:xfrm>
        </p:spPr>
        <p:txBody>
          <a:bodyPr/>
          <a:lstStyle/>
          <a:p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tulostaa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kuitin</a:t>
            </a:r>
            <a:r>
              <a:rPr lang="en-US" dirty="0"/>
              <a:t> </a:t>
            </a:r>
            <a:r>
              <a:rPr lang="en-US" dirty="0" err="1"/>
              <a:t>palautetuista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pulloista</a:t>
            </a:r>
            <a:r>
              <a:rPr lang="en-US" dirty="0"/>
              <a:t> ja </a:t>
            </a:r>
            <a:r>
              <a:rPr lang="en-US" dirty="0" err="1"/>
              <a:t>tölkeistä</a:t>
            </a:r>
            <a:r>
              <a:rPr lang="en-US" dirty="0"/>
              <a:t>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D8E2C02-01CA-2106-3B43-CCA04092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6126" y="371343"/>
            <a:ext cx="4555670" cy="6313565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B2A78252-E411-9D72-A311-A92459D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Pantti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FE49C7D-46EC-04E4-2FBF-5ECA999529F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8347E5CB-6710-DBD9-CCA8-755CB4F5C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679"/>
          <a:stretch/>
        </p:blipFill>
        <p:spPr>
          <a:xfrm>
            <a:off x="10250549" y="3453363"/>
            <a:ext cx="1934165" cy="21394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CA1BC48E-93B0-81B2-E370-91DCD49FE6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625" t="-5872" r="-15636" b="-13679"/>
          <a:stretch/>
        </p:blipFill>
        <p:spPr>
          <a:xfrm>
            <a:off x="8021947" y="5586327"/>
            <a:ext cx="1211766" cy="8270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4394F8A-D75B-34D9-2E45-A95D3D0CFE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82"/>
          <a:stretch/>
        </p:blipFill>
        <p:spPr>
          <a:xfrm>
            <a:off x="17434" y="1058103"/>
            <a:ext cx="596298" cy="131801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55B8BE6-4902-B631-CA04-DE5A2BEBD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632878" y="5456663"/>
            <a:ext cx="206198" cy="2061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E4784C1-E3AB-B32F-7DC8-CD9F5A5F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1340" y="4237875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5D68FD77-9D88-FA06-9F71-091533031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1256"/>
          <a:stretch/>
        </p:blipFill>
        <p:spPr>
          <a:xfrm rot="10800000">
            <a:off x="5352304" y="6327802"/>
            <a:ext cx="1152571" cy="530197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AF065DD-4869-7D31-A5DA-7F5D3DE4BE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9095"/>
          <a:stretch/>
        </p:blipFill>
        <p:spPr>
          <a:xfrm>
            <a:off x="5418089" y="-1"/>
            <a:ext cx="1025818" cy="83262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08F6950-CAC2-9D4D-4EDD-0E8EDE3DC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65545" y="1900755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C525447E-5945-6A1B-0864-B3E60B2165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9939D95-A768-8DE0-5F7E-CBD8B583A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15441" y="3009772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95378DDC-85D0-B5C7-1EB1-D7FB329C8D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5596" y="5517893"/>
            <a:ext cx="136868" cy="13686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E0FA2CA7-98BE-9538-8FA0-346748B324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95" y="4911299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6CFF821-A4EE-700D-6A8A-365EBD26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695174" y="3865756"/>
            <a:ext cx="1706934" cy="26577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Nesteet</a:t>
            </a:r>
            <a:r>
              <a:rPr lang="en-US"/>
              <a:t> ja </a:t>
            </a:r>
            <a:r>
              <a:rPr lang="en-US" err="1"/>
              <a:t>roskat</a:t>
            </a:r>
            <a:r>
              <a:rPr lang="en-US"/>
              <a:t> </a:t>
            </a:r>
            <a:r>
              <a:rPr lang="en-US" err="1"/>
              <a:t>haittaavat</a:t>
            </a:r>
            <a:r>
              <a:rPr lang="en-US"/>
              <a:t> </a:t>
            </a:r>
            <a:r>
              <a:rPr lang="en-US" err="1"/>
              <a:t>automaatin</a:t>
            </a:r>
            <a:r>
              <a:rPr lang="en-US"/>
              <a:t> </a:t>
            </a:r>
            <a:r>
              <a:rPr lang="en-US" err="1"/>
              <a:t>toimintaa</a:t>
            </a:r>
            <a:r>
              <a:rPr lang="en-US"/>
              <a:t>. </a:t>
            </a:r>
            <a:r>
              <a:rPr lang="en-US" err="1"/>
              <a:t>Palauta</a:t>
            </a:r>
            <a:r>
              <a:rPr lang="en-US"/>
              <a:t> vain </a:t>
            </a:r>
            <a:r>
              <a:rPr lang="en-US" err="1"/>
              <a:t>tyhjiä</a:t>
            </a:r>
            <a:r>
              <a:rPr lang="en-US"/>
              <a:t> </a:t>
            </a:r>
            <a:r>
              <a:rPr lang="en-US" err="1"/>
              <a:t>pulloja</a:t>
            </a:r>
            <a:r>
              <a:rPr lang="en-US"/>
              <a:t>!</a:t>
            </a:r>
          </a:p>
          <a:p>
            <a:r>
              <a:rPr lang="en-US" err="1"/>
              <a:t>Kuittirullan</a:t>
            </a:r>
            <a:r>
              <a:rPr lang="en-US"/>
              <a:t> </a:t>
            </a:r>
            <a:r>
              <a:rPr lang="en-US" err="1"/>
              <a:t>loppuminen</a:t>
            </a:r>
            <a:r>
              <a:rPr lang="en-US"/>
              <a:t> tai </a:t>
            </a:r>
            <a:r>
              <a:rPr lang="en-US" err="1"/>
              <a:t>säiliöiden</a:t>
            </a:r>
            <a:r>
              <a:rPr lang="en-US"/>
              <a:t> </a:t>
            </a:r>
            <a:r>
              <a:rPr lang="en-US" err="1"/>
              <a:t>täyttyminen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pysäyttää</a:t>
            </a:r>
            <a:r>
              <a:rPr lang="en-US"/>
              <a:t> </a:t>
            </a:r>
            <a:r>
              <a:rPr lang="en-US" err="1"/>
              <a:t>automaatin</a:t>
            </a:r>
            <a:r>
              <a:rPr lang="en-US"/>
              <a:t>.</a:t>
            </a:r>
          </a:p>
          <a:p>
            <a:r>
              <a:rPr lang="en-US" err="1"/>
              <a:t>Automaatti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tunnista</a:t>
            </a:r>
            <a:r>
              <a:rPr lang="en-US"/>
              <a:t> </a:t>
            </a:r>
            <a:r>
              <a:rPr lang="en-US" err="1"/>
              <a:t>ruttuisia</a:t>
            </a:r>
            <a:r>
              <a:rPr lang="en-US"/>
              <a:t> </a:t>
            </a:r>
            <a:r>
              <a:rPr lang="en-US" err="1"/>
              <a:t>tölkkejä</a:t>
            </a:r>
            <a:r>
              <a:rPr lang="en-US"/>
              <a:t> tai </a:t>
            </a:r>
            <a:r>
              <a:rPr lang="en-US" err="1"/>
              <a:t>sellaisia</a:t>
            </a:r>
            <a:r>
              <a:rPr lang="en-US"/>
              <a:t> </a:t>
            </a:r>
            <a:r>
              <a:rPr lang="en-US" err="1"/>
              <a:t>pulloja</a:t>
            </a:r>
            <a:r>
              <a:rPr lang="en-US"/>
              <a:t>, </a:t>
            </a:r>
            <a:r>
              <a:rPr lang="en-US" err="1"/>
              <a:t>joista</a:t>
            </a:r>
            <a:r>
              <a:rPr lang="en-US"/>
              <a:t> </a:t>
            </a:r>
            <a:r>
              <a:rPr lang="en-US" err="1"/>
              <a:t>etiketti</a:t>
            </a:r>
            <a:r>
              <a:rPr lang="en-US"/>
              <a:t> </a:t>
            </a:r>
            <a:r>
              <a:rPr lang="en-US" err="1"/>
              <a:t>puuttuu</a:t>
            </a:r>
            <a:r>
              <a:rPr lang="en-US"/>
              <a:t> </a:t>
            </a:r>
            <a:r>
              <a:rPr lang="en-US" err="1"/>
              <a:t>osittain</a:t>
            </a:r>
            <a:r>
              <a:rPr lang="en-US"/>
              <a:t> tai </a:t>
            </a:r>
            <a:r>
              <a:rPr lang="en-US" err="1"/>
              <a:t>kokonaan</a:t>
            </a:r>
            <a:r>
              <a:rPr 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4" y="0"/>
            <a:ext cx="9834301" cy="1089188"/>
          </a:xfrm>
        </p:spPr>
        <p:txBody>
          <a:bodyPr/>
          <a:lstStyle/>
          <a:p>
            <a:r>
              <a:rPr lang="fi-FI" dirty="0"/>
              <a:t>Entä kun automaatti ei toimi?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2C407E-74C2-CAFB-F36E-C7BE1605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" r="-3883" b="4186"/>
          <a:stretch/>
        </p:blipFill>
        <p:spPr>
          <a:xfrm>
            <a:off x="6233595" y="1851103"/>
            <a:ext cx="6188151" cy="40293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2A3A8E-62F8-237B-C1E7-14CEE5F9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05" t="-600" r="-16354" b="-7827"/>
          <a:stretch/>
        </p:blipFill>
        <p:spPr>
          <a:xfrm rot="10800000" flipH="1" flipV="1">
            <a:off x="0" y="5785164"/>
            <a:ext cx="1014412" cy="7500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ED0042-737B-DF4D-5DF1-7C5EF063B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910" y="6200775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3F0394-7F6A-5B9B-AF73-519150636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0374" y="1666517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EFAAD2-485F-F92B-7C73-23655F815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345" y="6331267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E29843-96B0-A3D4-4D25-1282D8203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0926" y="1400108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Tölkit</a:t>
            </a:r>
            <a:r>
              <a:rPr lang="en-US"/>
              <a:t> </a:t>
            </a:r>
            <a:r>
              <a:rPr lang="en-US" err="1"/>
              <a:t>palautusautomaattiin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metallinkeräykseen</a:t>
            </a:r>
            <a:endParaRPr lang="en-US"/>
          </a:p>
          <a:p>
            <a:r>
              <a:rPr lang="en-US" err="1"/>
              <a:t>Lasipullot</a:t>
            </a:r>
            <a:r>
              <a:rPr lang="en-US"/>
              <a:t> </a:t>
            </a:r>
            <a:r>
              <a:rPr lang="en-US" err="1"/>
              <a:t>lasinkeräykseen</a:t>
            </a:r>
            <a:endParaRPr lang="en-US"/>
          </a:p>
          <a:p>
            <a:r>
              <a:rPr lang="en-US" err="1"/>
              <a:t>Muovipullot</a:t>
            </a:r>
            <a:r>
              <a:rPr lang="en-US"/>
              <a:t> </a:t>
            </a:r>
            <a:r>
              <a:rPr lang="en-US" err="1"/>
              <a:t>energiajakeeseen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sekajätteeseen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Pantittomatkin kannattaa lähettää tulevaisuuteen!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5FFCD1-2474-33F6-648F-AAE51F78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594919" y="2566717"/>
            <a:ext cx="1710571" cy="266344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5C0A1BC-5AF1-D1F8-A9A3-0B2423E8C6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7" r="3407"/>
          <a:stretch/>
        </p:blipFill>
        <p:spPr>
          <a:xfrm>
            <a:off x="6437697" y="1296675"/>
            <a:ext cx="4964259" cy="5006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9E3939-B14A-2D0A-296D-46AF7A712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" r="32588"/>
          <a:stretch/>
        </p:blipFill>
        <p:spPr>
          <a:xfrm>
            <a:off x="11206607" y="5691163"/>
            <a:ext cx="985393" cy="2181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F4B61D-2A9A-B419-1832-F2F08D86A5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1256"/>
          <a:stretch/>
        </p:blipFill>
        <p:spPr>
          <a:xfrm rot="10800000">
            <a:off x="2944529" y="6218902"/>
            <a:ext cx="1389305" cy="6390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1A3E40-9B41-FAE3-AA53-30F08F31ED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8929" y="5501410"/>
            <a:ext cx="136868" cy="1368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99D379-17D8-DC8A-B96E-7183CBB6A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99" y="6057469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701BF9-C557-73A3-9C87-63D7D494A89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384" t="-26370" r="-9432" b="-26370"/>
          <a:stretch/>
        </p:blipFill>
        <p:spPr>
          <a:xfrm>
            <a:off x="0" y="4555002"/>
            <a:ext cx="3310950" cy="15759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A6D1F8A-EE2B-4A39-8F2B-4D716CDF35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1992" y="1642643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5A3653-7418-5DB6-3AD0-42C2D3C40CD8}"/>
              </a:ext>
            </a:extLst>
          </p:cNvPr>
          <p:cNvSpPr txBox="1">
            <a:spLocks/>
          </p:cNvSpPr>
          <p:nvPr/>
        </p:nvSpPr>
        <p:spPr>
          <a:xfrm>
            <a:off x="5608941" y="1717490"/>
            <a:ext cx="5257328" cy="4625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jätteet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ylipäätään</a:t>
            </a:r>
            <a:r>
              <a:rPr lang="en-US" dirty="0"/>
              <a:t> </a:t>
            </a:r>
            <a:r>
              <a:rPr lang="en-US" dirty="0" err="1"/>
              <a:t>lajitella</a:t>
            </a:r>
            <a:r>
              <a:rPr lang="en-US" dirty="0"/>
              <a:t> </a:t>
            </a:r>
            <a:r>
              <a:rPr lang="en-US" dirty="0" err="1"/>
              <a:t>huolellisesti</a:t>
            </a:r>
            <a:r>
              <a:rPr lang="en-US" dirty="0"/>
              <a:t>?</a:t>
            </a:r>
          </a:p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tölkit</a:t>
            </a:r>
            <a:r>
              <a:rPr lang="en-US" dirty="0"/>
              <a:t> ja </a:t>
            </a:r>
            <a:r>
              <a:rPr lang="en-US" dirty="0" err="1"/>
              <a:t>pullot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rutistaa</a:t>
            </a:r>
            <a:r>
              <a:rPr lang="en-US" dirty="0"/>
              <a:t> jo </a:t>
            </a:r>
            <a:r>
              <a:rPr lang="en-US" dirty="0" err="1"/>
              <a:t>kaupassa</a:t>
            </a:r>
            <a:r>
              <a:rPr lang="en-US" dirty="0"/>
              <a:t>?</a:t>
            </a:r>
          </a:p>
          <a:p>
            <a:r>
              <a:rPr lang="en-US" dirty="0" err="1"/>
              <a:t>Miksi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tunnistaa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</a:t>
            </a:r>
            <a:r>
              <a:rPr lang="en-US" dirty="0" err="1"/>
              <a:t>oikein</a:t>
            </a:r>
            <a:r>
              <a:rPr lang="en-US" dirty="0"/>
              <a:t>?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hyötyä</a:t>
            </a:r>
            <a:r>
              <a:rPr lang="en-US" dirty="0"/>
              <a:t> on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automaatti</a:t>
            </a:r>
            <a:r>
              <a:rPr lang="en-US" dirty="0"/>
              <a:t> </a:t>
            </a:r>
            <a:r>
              <a:rPr lang="en-US" dirty="0" err="1"/>
              <a:t>osaa</a:t>
            </a:r>
            <a:r>
              <a:rPr lang="en-US" dirty="0"/>
              <a:t> </a:t>
            </a:r>
            <a:r>
              <a:rPr lang="en-US" dirty="0" err="1"/>
              <a:t>lajitella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tyyppiset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</a:t>
            </a:r>
            <a:r>
              <a:rPr lang="en-US" dirty="0" err="1"/>
              <a:t>tarkasti</a:t>
            </a:r>
            <a:r>
              <a:rPr lang="en-US" dirty="0"/>
              <a:t> </a:t>
            </a:r>
            <a:r>
              <a:rPr lang="en-US" dirty="0" err="1"/>
              <a:t>omiin</a:t>
            </a:r>
            <a:r>
              <a:rPr lang="en-US" dirty="0"/>
              <a:t> </a:t>
            </a:r>
            <a:r>
              <a:rPr lang="en-US" dirty="0" err="1"/>
              <a:t>säiliöihinsä</a:t>
            </a:r>
            <a:r>
              <a:rPr lang="en-US" dirty="0"/>
              <a:t>?</a:t>
            </a:r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6D3152C-92C3-7D34-4F76-650E174E87A3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76C68D0-1C07-EAF7-48F4-F8812637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3AF9B587-FE0D-53F9-32AD-99ABB963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946ADE7-EC64-4E3D-28C5-898A91E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BC3B2F7C-C533-DB72-5A1B-C69065D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BE8F9612-347F-3195-B1DB-C369FFF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715AA9B-A350-1391-EE8C-F860D95A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D6CCB3B-0DD0-0538-BAED-55CEEEAD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5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4" y="2670953"/>
            <a:ext cx="6051585" cy="2931795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Kohti tulevaisuutta!</a:t>
            </a:r>
            <a:br>
              <a:rPr lang="fi-FI" dirty="0">
                <a:solidFill>
                  <a:schemeClr val="accent3"/>
                </a:solidFill>
              </a:rPr>
            </a:br>
            <a:r>
              <a:rPr lang="fi-FI" dirty="0"/>
              <a:t>MITÄ TAPAHTUU PALAUTUS-</a:t>
            </a:r>
            <a:br>
              <a:rPr lang="fi-FI" dirty="0"/>
            </a:br>
            <a:r>
              <a:rPr lang="fi-FI" dirty="0"/>
              <a:t>AUTOMAATIN JÄLKEEN?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42730" y="6334843"/>
            <a:ext cx="2954540" cy="370757"/>
          </a:xfrm>
        </p:spPr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3557B-D204-CB39-18B0-4604EA36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5375" y="1037529"/>
            <a:ext cx="1688361" cy="79202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9D61E-B176-C068-FEC2-479D5BE5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551652"/>
            <a:ext cx="985393" cy="2181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902AC4-49CB-30D8-0218-1081B4604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A651D9-D02D-75EE-98DD-B6574629C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5F3310-84C2-5E5D-E249-9DD006D02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40B4BE-0B0E-5A1A-9F1B-D5F16B44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22590B2-8DA9-EB1C-496F-05AABA75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0036" y="2195340"/>
            <a:ext cx="3415730" cy="3507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63435E7-61DB-9CDA-3216-0F4B0CFEF2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 rot="10800000" flipH="1">
            <a:off x="439844" y="6270146"/>
            <a:ext cx="991129" cy="5878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6E1639A-201B-4C42-268D-8BA43F020C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2111"/>
          <a:stretch/>
        </p:blipFill>
        <p:spPr>
          <a:xfrm rot="10800000">
            <a:off x="5229431" y="0"/>
            <a:ext cx="378522" cy="52315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D1DEB2-79EF-FE12-F525-F94DA68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" r="-3801" b="20651"/>
          <a:stretch/>
        </p:blipFill>
        <p:spPr>
          <a:xfrm>
            <a:off x="8934348" y="5824558"/>
            <a:ext cx="1421418" cy="1033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B525C2D-5C31-BB2F-14C4-8D04D2A12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3494" y="5979750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501736" cy="3801567"/>
          </a:xfrm>
        </p:spPr>
        <p:txBody>
          <a:bodyPr/>
          <a:lstStyle/>
          <a:p>
            <a:r>
              <a:rPr lang="en-US" dirty="0" err="1"/>
              <a:t>Palautusautomaatti</a:t>
            </a:r>
            <a:r>
              <a:rPr lang="en-US" dirty="0"/>
              <a:t> </a:t>
            </a:r>
            <a:r>
              <a:rPr lang="en-US" dirty="0" err="1"/>
              <a:t>lajittelee</a:t>
            </a:r>
            <a:r>
              <a:rPr lang="en-US" dirty="0"/>
              <a:t> </a:t>
            </a:r>
            <a:r>
              <a:rPr lang="en-US" dirty="0" err="1"/>
              <a:t>pakkaukset</a:t>
            </a:r>
            <a:r>
              <a:rPr lang="en-US" dirty="0"/>
              <a:t> ja ne </a:t>
            </a:r>
            <a:r>
              <a:rPr lang="en-US" dirty="0" err="1"/>
              <a:t>pakataan</a:t>
            </a:r>
            <a:r>
              <a:rPr lang="en-US" dirty="0"/>
              <a:t> </a:t>
            </a:r>
            <a:r>
              <a:rPr lang="en-US" dirty="0" err="1"/>
              <a:t>kaupassa</a:t>
            </a:r>
            <a:r>
              <a:rPr lang="en-US" dirty="0"/>
              <a:t> </a:t>
            </a:r>
            <a:r>
              <a:rPr lang="en-US" dirty="0" err="1"/>
              <a:t>valmiiksi</a:t>
            </a:r>
            <a:r>
              <a:rPr lang="en-US" dirty="0"/>
              <a:t> </a:t>
            </a:r>
            <a:r>
              <a:rPr lang="en-US" dirty="0" err="1"/>
              <a:t>kuljetusta</a:t>
            </a:r>
            <a:r>
              <a:rPr lang="en-US" dirty="0"/>
              <a:t> </a:t>
            </a:r>
            <a:r>
              <a:rPr lang="en-US" dirty="0" err="1"/>
              <a:t>varten</a:t>
            </a:r>
            <a:r>
              <a:rPr lang="en-US" dirty="0"/>
              <a:t>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AA256DF-57F3-C916-AEBD-1F0BBC15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Pakkaus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EDE16AC6-A04E-9495-669F-5B61220A305A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0949A81-CA55-0F35-9955-8682971A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831789"/>
            <a:ext cx="7175909" cy="58743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B7430C1-27E3-AF86-8668-E1F0C149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 flipH="1">
            <a:off x="0" y="737239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C20A0D-E99B-4C94-0E22-2895C3C97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097" y="184671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78894C-11A1-32DF-5968-1A1DADCF3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88" y="2393706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710A5C-F3CC-F5F4-D643-27047D4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9F0CE6-25B6-8DE5-0DE9-8422E16F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978" y="586127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77E1F6-4FA7-6022-39B0-68A16197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5025"/>
          <a:stretch/>
        </p:blipFill>
        <p:spPr>
          <a:xfrm rot="10800000" flipH="1">
            <a:off x="1304237" y="6270146"/>
            <a:ext cx="991129" cy="587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2BA396-0151-30A7-EA5B-B83AFAE0A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6919" y="6007277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2EE797F3-3648-E962-75B1-E60D9E08EB20}"/>
              </a:ext>
            </a:extLst>
          </p:cNvPr>
          <p:cNvGrpSpPr/>
          <p:nvPr/>
        </p:nvGrpSpPr>
        <p:grpSpPr>
          <a:xfrm>
            <a:off x="66856" y="1800425"/>
            <a:ext cx="12125144" cy="5057575"/>
            <a:chOff x="66856" y="1800425"/>
            <a:chExt cx="12125144" cy="5057575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C089747F-827A-9614-750C-777E1A7A2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7"/>
            <a:stretch/>
          </p:blipFill>
          <p:spPr>
            <a:xfrm>
              <a:off x="2427656" y="4501662"/>
              <a:ext cx="1516856" cy="235633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D66761FE-0C13-B445-ED9F-252F4A79F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2567" t="-10127" r="-10674" b="-20923"/>
            <a:stretch/>
          </p:blipFill>
          <p:spPr>
            <a:xfrm>
              <a:off x="66856" y="4810422"/>
              <a:ext cx="1320582" cy="906584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A86DA7E-36ED-6150-457D-DAB33EA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1732173" y="5753329"/>
              <a:ext cx="245711" cy="24571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47BB2DB-51D5-F10E-6EBA-78DA54979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" r="32588"/>
            <a:stretch/>
          </p:blipFill>
          <p:spPr>
            <a:xfrm>
              <a:off x="11206607" y="1800425"/>
              <a:ext cx="985393" cy="21810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8FFF26D-C410-6D68-6DD6-F3241DC1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0168" y="6125950"/>
              <a:ext cx="73498" cy="73498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A6ED3F56-8451-7359-1DB1-50FC6AD8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8745" y="5679831"/>
              <a:ext cx="73498" cy="73498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29231AC5-E278-3943-9B40-9F7F48140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1256"/>
            <a:stretch/>
          </p:blipFill>
          <p:spPr>
            <a:xfrm rot="5400000">
              <a:off x="11177798" y="4613729"/>
              <a:ext cx="1389305" cy="639098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76AEC10-0055-51C6-B08D-60613134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4730" y="4364794"/>
              <a:ext cx="136868" cy="136868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3AD7166D-F7ED-7C6F-93F1-6C32564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96318" y="3809901"/>
              <a:ext cx="136868" cy="13686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Suomessa maksetaan melkein kaikista juomapakkauksista pantti. </a:t>
            </a:r>
          </a:p>
          <a:p>
            <a:r>
              <a:rPr lang="fi-FI" dirty="0"/>
              <a:t>Maksetun pantin saa takaisin, kun pullon tai tölkin palauttaa kierrätykseen.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265889" y="2276475"/>
            <a:ext cx="4527157" cy="3924300"/>
          </a:xfrm>
        </p:spPr>
        <p:txBody>
          <a:bodyPr/>
          <a:lstStyle/>
          <a:p>
            <a:r>
              <a:rPr lang="fi-FI" dirty="0"/>
              <a:t>Kierrättämällä pullon tai tölkin, voit löytää sen kaupan hyllyltä kaukana tulevaisuudessa – uutena pullona tai tölkkinä.</a:t>
            </a:r>
          </a:p>
          <a:p>
            <a:r>
              <a:rPr lang="fi-FI" dirty="0"/>
              <a:t>Pantillisen pakkauksen tunnistaa panttimerkinnästä, josta näkee myös pantin arvon (10, 15, 20 tai 40 senttiä).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Kierrättämällä voit lähettää pullon tai tölkin tulevaisuuteen!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342710" cy="3273504"/>
          </a:xfrm>
        </p:spPr>
        <p:txBody>
          <a:bodyPr/>
          <a:lstStyle/>
          <a:p>
            <a:r>
              <a:rPr lang="en-US" err="1"/>
              <a:t>Pullot</a:t>
            </a:r>
            <a:r>
              <a:rPr lang="en-US"/>
              <a:t> ja </a:t>
            </a:r>
            <a:r>
              <a:rPr lang="en-US" err="1"/>
              <a:t>tölkit</a:t>
            </a:r>
            <a:r>
              <a:rPr lang="en-US"/>
              <a:t> </a:t>
            </a:r>
            <a:r>
              <a:rPr lang="en-US" err="1"/>
              <a:t>kuljetetaan</a:t>
            </a:r>
            <a:r>
              <a:rPr lang="en-US"/>
              <a:t> </a:t>
            </a:r>
            <a:r>
              <a:rPr lang="en-US" err="1"/>
              <a:t>palautuspisteestä</a:t>
            </a:r>
            <a:r>
              <a:rPr lang="en-US"/>
              <a:t> </a:t>
            </a:r>
            <a:r>
              <a:rPr lang="en-US" err="1"/>
              <a:t>käsittelylaitokselle</a:t>
            </a:r>
            <a:r>
              <a:rPr lang="en-US"/>
              <a:t> tai </a:t>
            </a:r>
            <a:r>
              <a:rPr lang="en-US" err="1"/>
              <a:t>panimoon</a:t>
            </a:r>
            <a:r>
              <a:rPr lang="en-US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5E89E13-4D4A-536B-B964-1AA2629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r>
              <a:rPr lang="fi-FI" dirty="0"/>
              <a:t>Kuljetus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02259118-46D0-607F-FE63-C31E52CF7444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F6475EB-0CE2-C2D8-E602-52A245DF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6594"/>
          <a:stretch/>
        </p:blipFill>
        <p:spPr>
          <a:xfrm>
            <a:off x="0" y="555937"/>
            <a:ext cx="6938506" cy="636263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4022E7D-5CDD-147D-5B4E-A1E1FAFD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>
            <a:off x="11206607" y="5294602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45D7BBC-2111-DC0C-2A37-8B311DE2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F09125E-C5B6-742E-DC3E-781054E3F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19A737-3F9A-B7A1-2070-B60431DE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768" y="555937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DB74EA-01F1-DDA7-50DD-42E7E498D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28B2F1-576F-2CA0-466F-BFBDDDD0C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00000" flipV="1">
            <a:off x="4510567" y="1214288"/>
            <a:ext cx="207167" cy="2071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A5927D6-7DBA-8015-C9C1-4A2855CA1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94554" y="6327802"/>
            <a:ext cx="1152571" cy="53019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DD09C8-B604-C233-2660-5B7F2683F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045" y="6227634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1" y="2367943"/>
            <a:ext cx="4674393" cy="4272918"/>
          </a:xfrm>
        </p:spPr>
        <p:txBody>
          <a:bodyPr/>
          <a:lstStyle/>
          <a:p>
            <a:r>
              <a:rPr lang="en-US" dirty="0" err="1"/>
              <a:t>Rutistus</a:t>
            </a:r>
            <a:r>
              <a:rPr lang="en-US" dirty="0"/>
              <a:t> </a:t>
            </a:r>
            <a:r>
              <a:rPr lang="en-US" dirty="0" err="1"/>
              <a:t>paaleiksi</a:t>
            </a:r>
            <a:endParaRPr lang="en-US" dirty="0"/>
          </a:p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Sulatus</a:t>
            </a:r>
            <a:endParaRPr lang="en-US" dirty="0"/>
          </a:p>
          <a:p>
            <a:r>
              <a:rPr lang="en-US" dirty="0" err="1"/>
              <a:t>Muotoilu</a:t>
            </a:r>
            <a:r>
              <a:rPr lang="en-US" dirty="0"/>
              <a:t> </a:t>
            </a:r>
            <a:r>
              <a:rPr lang="en-US" dirty="0" err="1"/>
              <a:t>alumiiniharkoiksi</a:t>
            </a:r>
            <a:endParaRPr lang="en-US" dirty="0"/>
          </a:p>
          <a:p>
            <a:r>
              <a:rPr lang="en-US" dirty="0" err="1"/>
              <a:t>Puristus</a:t>
            </a:r>
            <a:r>
              <a:rPr lang="en-US" dirty="0"/>
              <a:t> </a:t>
            </a:r>
            <a:r>
              <a:rPr lang="en-US" dirty="0" err="1"/>
              <a:t>ohueksi</a:t>
            </a:r>
            <a:r>
              <a:rPr lang="en-US" dirty="0"/>
              <a:t> </a:t>
            </a:r>
            <a:r>
              <a:rPr lang="en-US" dirty="0" err="1"/>
              <a:t>levyksi</a:t>
            </a:r>
            <a:endParaRPr lang="en-US" dirty="0"/>
          </a:p>
          <a:p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tölkkien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Käytännössä</a:t>
            </a:r>
            <a:r>
              <a:rPr lang="en-US" sz="1800" dirty="0"/>
              <a:t> </a:t>
            </a:r>
            <a:r>
              <a:rPr lang="en-US" sz="1800" dirty="0" err="1"/>
              <a:t>kaikki</a:t>
            </a:r>
            <a:r>
              <a:rPr lang="en-US" sz="1800" dirty="0"/>
              <a:t> </a:t>
            </a:r>
            <a:r>
              <a:rPr lang="en-US" sz="1800" dirty="0" err="1"/>
              <a:t>tölkeistä</a:t>
            </a:r>
            <a:r>
              <a:rPr lang="en-US" sz="1800" dirty="0"/>
              <a:t> </a:t>
            </a:r>
            <a:r>
              <a:rPr lang="en-US" sz="1800" dirty="0" err="1"/>
              <a:t>saatu</a:t>
            </a:r>
            <a:r>
              <a:rPr lang="en-US" sz="1800" dirty="0"/>
              <a:t> </a:t>
            </a:r>
            <a:r>
              <a:rPr lang="en-US" sz="1800" dirty="0" err="1"/>
              <a:t>alumiini</a:t>
            </a:r>
            <a:r>
              <a:rPr lang="en-US" sz="1800" dirty="0"/>
              <a:t> </a:t>
            </a:r>
            <a:r>
              <a:rPr lang="en-US" sz="1800" dirty="0" err="1"/>
              <a:t>käytetään</a:t>
            </a:r>
            <a:r>
              <a:rPr lang="en-US" sz="1800" dirty="0"/>
              <a:t> </a:t>
            </a:r>
            <a:r>
              <a:rPr lang="en-US" sz="1800" dirty="0" err="1"/>
              <a:t>uusien</a:t>
            </a:r>
            <a:r>
              <a:rPr lang="en-US" sz="1800" dirty="0"/>
              <a:t> </a:t>
            </a:r>
            <a:r>
              <a:rPr lang="en-US" sz="1800" dirty="0" err="1"/>
              <a:t>tölkkien</a:t>
            </a:r>
            <a:r>
              <a:rPr lang="en-US" sz="1800" dirty="0"/>
              <a:t> </a:t>
            </a:r>
            <a:r>
              <a:rPr lang="en-US" sz="1800" dirty="0" err="1"/>
              <a:t>valmistukseen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9E7CB9B9-A5AA-3A8B-83FB-3EDDD8E797BC}"/>
              </a:ext>
            </a:extLst>
          </p:cNvPr>
          <p:cNvSpPr/>
          <p:nvPr/>
        </p:nvSpPr>
        <p:spPr>
          <a:xfrm>
            <a:off x="6670280" y="1087686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B676F07-2EAB-7B11-1DE3-63FBFC0D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41803"/>
            <a:ext cx="3605385" cy="1662972"/>
          </a:xfrm>
        </p:spPr>
        <p:txBody>
          <a:bodyPr/>
          <a:lstStyle/>
          <a:p>
            <a:r>
              <a:rPr lang="fi-FI" dirty="0"/>
              <a:t>Tölkin jatkokäsittely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39BB128-8C37-D320-55CF-9907F9A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1" r="16252" b="-1698"/>
          <a:stretch/>
        </p:blipFill>
        <p:spPr>
          <a:xfrm>
            <a:off x="0" y="0"/>
            <a:ext cx="5950540" cy="702526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E7C6366-CA24-F0D3-EB9A-56D83B15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40" y="4532978"/>
            <a:ext cx="136868" cy="1368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EC57D51-DFAA-05A0-72B7-BAA53853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167" y="6524625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8DE2A9-7EDF-2FB7-3293-4DEC02A9C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460062" y="984101"/>
            <a:ext cx="207167" cy="207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DAF124-5B59-792D-3B29-776CFDFB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550" y="823953"/>
            <a:ext cx="136868" cy="13686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7E79DE-0305-75B6-C720-40E3D4854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892" y="225170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68325"/>
            <a:ext cx="5230786" cy="4285235"/>
          </a:xfrm>
        </p:spPr>
        <p:txBody>
          <a:bodyPr/>
          <a:lstStyle/>
          <a:p>
            <a:r>
              <a:rPr lang="en-US" dirty="0" err="1"/>
              <a:t>Rutistus</a:t>
            </a:r>
            <a:r>
              <a:rPr lang="en-US" dirty="0"/>
              <a:t> </a:t>
            </a:r>
            <a:r>
              <a:rPr lang="en-US" dirty="0" err="1"/>
              <a:t>paaleiksi</a:t>
            </a:r>
            <a:endParaRPr lang="en-US" dirty="0"/>
          </a:p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Lajittelu</a:t>
            </a:r>
            <a:endParaRPr lang="en-US" dirty="0"/>
          </a:p>
          <a:p>
            <a:r>
              <a:rPr lang="en-US" dirty="0" err="1"/>
              <a:t>Rouhinta</a:t>
            </a:r>
            <a:r>
              <a:rPr lang="en-US" dirty="0"/>
              <a:t> </a:t>
            </a:r>
          </a:p>
          <a:p>
            <a:r>
              <a:rPr lang="en-US" dirty="0" err="1"/>
              <a:t>Uusioraaka-aineen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r>
              <a:rPr lang="en-US" dirty="0" err="1"/>
              <a:t>Uusien</a:t>
            </a:r>
            <a:r>
              <a:rPr lang="en-US" dirty="0"/>
              <a:t> </a:t>
            </a:r>
            <a:r>
              <a:rPr lang="en-US" dirty="0" err="1"/>
              <a:t>tuotteiden</a:t>
            </a:r>
            <a:r>
              <a:rPr lang="en-US" dirty="0"/>
              <a:t> </a:t>
            </a:r>
            <a:r>
              <a:rPr lang="en-US" dirty="0" err="1"/>
              <a:t>valmistus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Suurin</a:t>
            </a:r>
            <a:r>
              <a:rPr lang="en-US" sz="1800" dirty="0"/>
              <a:t> </a:t>
            </a: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muovipullojen</a:t>
            </a:r>
            <a:r>
              <a:rPr lang="en-US" sz="1800" dirty="0"/>
              <a:t> </a:t>
            </a:r>
            <a:r>
              <a:rPr lang="en-US" sz="1800" dirty="0" err="1"/>
              <a:t>muovista</a:t>
            </a:r>
            <a:r>
              <a:rPr lang="en-US" sz="1800" dirty="0"/>
              <a:t> </a:t>
            </a:r>
            <a:r>
              <a:rPr lang="en-US" sz="1800" dirty="0" err="1"/>
              <a:t>käytetään</a:t>
            </a:r>
            <a:r>
              <a:rPr lang="en-US" sz="1800" dirty="0"/>
              <a:t> </a:t>
            </a:r>
            <a:r>
              <a:rPr lang="en-US" sz="1800" dirty="0" err="1"/>
              <a:t>uusien</a:t>
            </a:r>
            <a:r>
              <a:rPr lang="en-US" sz="1800" dirty="0"/>
              <a:t> </a:t>
            </a:r>
            <a:r>
              <a:rPr lang="en-US" sz="1800" dirty="0" err="1"/>
              <a:t>pullojen</a:t>
            </a:r>
            <a:r>
              <a:rPr lang="en-US" sz="1800" dirty="0"/>
              <a:t> </a:t>
            </a:r>
            <a:r>
              <a:rPr lang="en-US" sz="1800" dirty="0" err="1"/>
              <a:t>valmistukseen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">
            <a:extLst>
              <a:ext uri="{FF2B5EF4-FFF2-40B4-BE49-F238E27FC236}">
                <a16:creationId xmlns:a16="http://schemas.microsoft.com/office/drawing/2014/main" id="{6418757A-CE71-B231-E7C5-5734A8747571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3b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ECDB822-BFE7-A4FB-5DA4-F409DCA4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r>
              <a:rPr lang="fi-FI" dirty="0"/>
              <a:t>Muovipullon jatkokäsittely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A09E95-F24A-DCBB-8689-CACA1E99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2608" r="2407" b="1103"/>
          <a:stretch/>
        </p:blipFill>
        <p:spPr>
          <a:xfrm>
            <a:off x="-52586" y="0"/>
            <a:ext cx="6563032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36B5092-7AE0-1A55-6A79-328CA24B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43" y="3590925"/>
            <a:ext cx="290396" cy="29039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13AF6D9-7806-D5BC-5C4F-65274D95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85" y="6200775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8635F2-B276-8F52-2225-47EB390F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8138" y="5409245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5FCE44-6D0F-0336-EE06-E31580F207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 flipH="1">
            <a:off x="0" y="5793054"/>
            <a:ext cx="985393" cy="2181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8F8ADF-8EA4-26D3-0F58-2C7F0D87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219" y="672940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0C2B9AB-662E-7D9E-123E-B5484BFF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780" y="890190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88B45DF-CB2E-F136-E289-61961E8E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82" t="-26370" r="-13364" b="-26370"/>
          <a:stretch/>
        </p:blipFill>
        <p:spPr>
          <a:xfrm>
            <a:off x="0" y="5110910"/>
            <a:ext cx="2401961" cy="1339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90628"/>
            <a:ext cx="5230786" cy="3952494"/>
          </a:xfrm>
        </p:spPr>
        <p:txBody>
          <a:bodyPr/>
          <a:lstStyle/>
          <a:p>
            <a:r>
              <a:rPr lang="en-US" dirty="0" err="1"/>
              <a:t>Kuljetus</a:t>
            </a:r>
            <a:r>
              <a:rPr lang="en-US" dirty="0"/>
              <a:t> </a:t>
            </a:r>
            <a:r>
              <a:rPr lang="en-US" dirty="0" err="1"/>
              <a:t>jälleenkäsittelijälle</a:t>
            </a:r>
            <a:endParaRPr lang="en-US" dirty="0"/>
          </a:p>
          <a:p>
            <a:r>
              <a:rPr lang="en-US" dirty="0" err="1"/>
              <a:t>Murskaus</a:t>
            </a:r>
            <a:endParaRPr lang="en-US" dirty="0"/>
          </a:p>
          <a:p>
            <a:r>
              <a:rPr lang="en-US" dirty="0" err="1"/>
              <a:t>Puhdistus</a:t>
            </a:r>
            <a:endParaRPr lang="en-US" dirty="0"/>
          </a:p>
          <a:p>
            <a:r>
              <a:rPr lang="en-US" dirty="0" err="1"/>
              <a:t>Lajittelu</a:t>
            </a:r>
            <a:r>
              <a:rPr lang="en-US" dirty="0"/>
              <a:t> </a:t>
            </a:r>
            <a:r>
              <a:rPr lang="en-US" dirty="0" err="1"/>
              <a:t>värin</a:t>
            </a:r>
            <a:r>
              <a:rPr lang="en-US" dirty="0"/>
              <a:t> </a:t>
            </a:r>
            <a:r>
              <a:rPr lang="en-US" dirty="0" err="1"/>
              <a:t>mukaan</a:t>
            </a:r>
            <a:endParaRPr lang="en-US" dirty="0"/>
          </a:p>
          <a:p>
            <a:r>
              <a:rPr lang="en-US" dirty="0" err="1"/>
              <a:t>Uusiokäyttö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Lasimurskeesta</a:t>
            </a:r>
            <a:r>
              <a:rPr lang="en-US" sz="1800" dirty="0"/>
              <a:t> </a:t>
            </a:r>
            <a:r>
              <a:rPr lang="en-US" sz="1800" dirty="0" err="1"/>
              <a:t>syntyy</a:t>
            </a:r>
            <a:r>
              <a:rPr lang="en-US" sz="1800" dirty="0"/>
              <a:t> </a:t>
            </a:r>
            <a:r>
              <a:rPr lang="en-US" sz="1800" dirty="0" err="1"/>
              <a:t>pääasiassa</a:t>
            </a:r>
            <a:r>
              <a:rPr lang="en-US" sz="1800" dirty="0"/>
              <a:t> </a:t>
            </a:r>
            <a:r>
              <a:rPr lang="en-US" sz="1800" dirty="0" err="1"/>
              <a:t>uusia</a:t>
            </a:r>
            <a:r>
              <a:rPr lang="en-US" sz="1800" dirty="0"/>
              <a:t> </a:t>
            </a:r>
            <a:r>
              <a:rPr lang="en-US" sz="1800" dirty="0" err="1"/>
              <a:t>pulloja</a:t>
            </a:r>
            <a:r>
              <a:rPr lang="en-US" sz="1800" dirty="0"/>
              <a:t> ja </a:t>
            </a:r>
            <a:r>
              <a:rPr lang="en-US" sz="1800" dirty="0" err="1"/>
              <a:t>lisäksi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purkkeja</a:t>
            </a:r>
            <a:r>
              <a:rPr lang="en-US" sz="1800" dirty="0"/>
              <a:t>, </a:t>
            </a:r>
            <a:r>
              <a:rPr lang="en-US" sz="1800" dirty="0" err="1"/>
              <a:t>lasivillaa</a:t>
            </a:r>
            <a:r>
              <a:rPr lang="en-US" sz="1800" dirty="0"/>
              <a:t> ja </a:t>
            </a:r>
            <a:r>
              <a:rPr lang="en-US" sz="1800" dirty="0" err="1"/>
              <a:t>vaahtolasia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55047D8F-B707-636C-E269-08C5D7DCBB67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3200" b="1" dirty="0">
                <a:ln>
                  <a:solidFill>
                    <a:schemeClr val="bg1"/>
                  </a:solidFill>
                </a:ln>
                <a:effectLst/>
              </a:rPr>
              <a:t>3c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31AA0127-B0F5-E24E-43F6-BCADCFC0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r>
              <a:rPr lang="fi-FI" dirty="0"/>
              <a:t>Lasipullon jatkokäsittely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425FBEF-6239-3323-5A87-18D5D7C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957" b="-957"/>
          <a:stretch/>
        </p:blipFill>
        <p:spPr>
          <a:xfrm>
            <a:off x="58454" y="0"/>
            <a:ext cx="6287601" cy="65701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30CD93-4B0C-AED7-2BFC-827CFBD9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921" y="5588652"/>
            <a:ext cx="384306" cy="3843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949E87B-6A01-BBCA-BF88-67C30031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0737" y="452321"/>
            <a:ext cx="136868" cy="13686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CA7D74-03FA-91CD-DF7A-12E170593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4048" y="6497615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16C2DA-D1F1-D50D-85DF-E18A5C5D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738" y="1061455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520743" y="2300140"/>
            <a:ext cx="5804284" cy="3457575"/>
          </a:xfrm>
        </p:spPr>
        <p:txBody>
          <a:bodyPr/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omistamasi</a:t>
            </a:r>
            <a:r>
              <a:rPr lang="en-US" dirty="0"/>
              <a:t> </a:t>
            </a:r>
            <a:r>
              <a:rPr lang="en-US" dirty="0" err="1"/>
              <a:t>tavarat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saattaneet</a:t>
            </a:r>
            <a:r>
              <a:rPr lang="en-US" dirty="0"/>
              <a:t> olla </a:t>
            </a:r>
            <a:r>
              <a:rPr lang="en-US" dirty="0" err="1"/>
              <a:t>menneisyydessä</a:t>
            </a:r>
            <a:r>
              <a:rPr lang="en-US" dirty="0"/>
              <a:t> </a:t>
            </a:r>
            <a:r>
              <a:rPr lang="en-US" dirty="0" err="1"/>
              <a:t>muovipulloja</a:t>
            </a:r>
            <a:r>
              <a:rPr lang="en-US" dirty="0"/>
              <a:t>? </a:t>
            </a:r>
          </a:p>
          <a:p>
            <a:r>
              <a:rPr lang="en-US" dirty="0" err="1"/>
              <a:t>Mieti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ja </a:t>
            </a:r>
            <a:r>
              <a:rPr lang="en-US" dirty="0" err="1"/>
              <a:t>keitä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kaupasta</a:t>
            </a:r>
            <a:r>
              <a:rPr lang="en-US" dirty="0"/>
              <a:t> </a:t>
            </a:r>
            <a:r>
              <a:rPr lang="en-US" dirty="0" err="1"/>
              <a:t>ostettu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tai </a:t>
            </a:r>
            <a:r>
              <a:rPr lang="en-US" dirty="0" err="1"/>
              <a:t>tölkki</a:t>
            </a:r>
            <a:r>
              <a:rPr lang="en-US" dirty="0"/>
              <a:t> </a:t>
            </a:r>
            <a:r>
              <a:rPr lang="en-US" dirty="0" err="1"/>
              <a:t>päätyy</a:t>
            </a:r>
            <a:r>
              <a:rPr lang="en-US" dirty="0"/>
              <a:t> </a:t>
            </a:r>
            <a:r>
              <a:rPr lang="en-US" dirty="0" err="1"/>
              <a:t>palautuksesta</a:t>
            </a:r>
            <a:r>
              <a:rPr lang="en-US" dirty="0"/>
              <a:t> </a:t>
            </a: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kaupan</a:t>
            </a:r>
            <a:r>
              <a:rPr lang="en-US" dirty="0"/>
              <a:t> </a:t>
            </a:r>
            <a:r>
              <a:rPr lang="en-US" dirty="0" err="1"/>
              <a:t>hyllylle</a:t>
            </a:r>
            <a:r>
              <a:rPr lang="en-US" dirty="0"/>
              <a:t>.</a:t>
            </a:r>
          </a:p>
          <a:p>
            <a:r>
              <a:rPr lang="en-US" dirty="0" err="1"/>
              <a:t>Veisitkö</a:t>
            </a:r>
            <a:r>
              <a:rPr lang="en-US" dirty="0"/>
              <a:t> </a:t>
            </a:r>
            <a:r>
              <a:rPr lang="en-US" dirty="0" err="1"/>
              <a:t>pullot</a:t>
            </a:r>
            <a:r>
              <a:rPr lang="en-US" dirty="0"/>
              <a:t> ja </a:t>
            </a:r>
            <a:r>
              <a:rPr lang="en-US" dirty="0" err="1"/>
              <a:t>tölkit</a:t>
            </a:r>
            <a:r>
              <a:rPr lang="en-US" dirty="0"/>
              <a:t> </a:t>
            </a:r>
            <a:r>
              <a:rPr lang="en-US" dirty="0" err="1"/>
              <a:t>kierrätykseen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niistä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saisi</a:t>
            </a:r>
            <a:r>
              <a:rPr lang="en-US" dirty="0"/>
              <a:t> </a:t>
            </a:r>
            <a:r>
              <a:rPr lang="en-US" dirty="0" err="1"/>
              <a:t>panttia</a:t>
            </a:r>
            <a:r>
              <a:rPr lang="en-US" dirty="0"/>
              <a:t>? </a:t>
            </a:r>
            <a:r>
              <a:rPr lang="en-US" dirty="0" err="1"/>
              <a:t>Miksi</a:t>
            </a:r>
            <a:r>
              <a:rPr lang="en-US" dirty="0"/>
              <a:t> tai </a:t>
            </a:r>
            <a:r>
              <a:rPr lang="en-US" dirty="0" err="1"/>
              <a:t>miksi</a:t>
            </a:r>
            <a:r>
              <a:rPr lang="en-US" dirty="0"/>
              <a:t> et? 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7817CEA-EE78-0414-8369-4BB6437D93E7}"/>
              </a:ext>
            </a:extLst>
          </p:cNvPr>
          <p:cNvGrpSpPr/>
          <p:nvPr/>
        </p:nvGrpSpPr>
        <p:grpSpPr>
          <a:xfrm>
            <a:off x="866973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389A8909-9854-E6AD-D85A-FCA6845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86FC582-4664-BDDA-EDC7-6BE9422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D3076BCC-7B67-9CC5-7E4A-5945F5F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45D63F-5440-5346-0DC6-2F18D57B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6333AB04-CBBE-AD5A-0EF5-D4190265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589280CE-409A-B9E7-1F1C-262F4324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0689A7B-6F57-F6A5-1D86-149F59B9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9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21566" y="877059"/>
            <a:ext cx="8348868" cy="2850320"/>
          </a:xfrm>
        </p:spPr>
        <p:txBody>
          <a:bodyPr/>
          <a:lstStyle/>
          <a:p>
            <a:r>
              <a:rPr lang="fi-FI" dirty="0"/>
              <a:t>Kiitos että olet mukana luomassa parempaa tulevaisuutta!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2" name="Alaotsikko 31">
            <a:extLst>
              <a:ext uri="{FF2B5EF4-FFF2-40B4-BE49-F238E27FC236}">
                <a16:creationId xmlns:a16="http://schemas.microsoft.com/office/drawing/2014/main" id="{A1465E8E-1CE7-6C0E-53A3-362EFACE8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 lisää osoitteesta </a:t>
            </a:r>
            <a:r>
              <a:rPr lang="fi-FI" dirty="0" err="1"/>
              <a:t>www.palautatulevaisuuteen.fi</a:t>
            </a:r>
            <a:endParaRPr lang="fi-FI" dirty="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DD3B97B-9A39-02C1-8B31-118013CC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1" y="1417616"/>
            <a:ext cx="731128" cy="2373123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1492C164-BADF-6353-189A-72C937E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78" y="1499786"/>
            <a:ext cx="830313" cy="210692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585B874-EF5D-3FED-8288-DC05323F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857" y="1929090"/>
            <a:ext cx="668734" cy="210083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93836ED-3819-0CA0-2405-7F754A73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785" y="2494692"/>
            <a:ext cx="744812" cy="14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>
            <a:extLst>
              <a:ext uri="{FF2B5EF4-FFF2-40B4-BE49-F238E27FC236}">
                <a16:creationId xmlns:a16="http://schemas.microsoft.com/office/drawing/2014/main" id="{C00BB76C-AC7F-EBDC-5046-D78622B2EB16}"/>
              </a:ext>
            </a:extLst>
          </p:cNvPr>
          <p:cNvGrpSpPr/>
          <p:nvPr/>
        </p:nvGrpSpPr>
        <p:grpSpPr>
          <a:xfrm>
            <a:off x="0" y="1800998"/>
            <a:ext cx="11672561" cy="4836633"/>
            <a:chOff x="36749" y="1800998"/>
            <a:chExt cx="11672561" cy="4836633"/>
          </a:xfrm>
        </p:grpSpPr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8208651-BB6C-0543-D707-5206BF4F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35334" y="4148580"/>
              <a:ext cx="1330838" cy="207218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AE935B0-F5DC-845E-B032-969E465DA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384" t="-26370" r="-9432" b="-26370"/>
            <a:stretch/>
          </p:blipFill>
          <p:spPr>
            <a:xfrm>
              <a:off x="36749" y="1800998"/>
              <a:ext cx="3310950" cy="1575965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1B273EE3-32F1-817C-8BF2-4DF69CB4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14524" y="2311355"/>
              <a:ext cx="136868" cy="13686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E567E5D3-1F92-FD48-C9A0-28E5307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67196" y="6367494"/>
              <a:ext cx="73498" cy="73498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7BF0A1F9-AD94-0909-D0B2-2803F296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3503" y="3509333"/>
              <a:ext cx="73498" cy="73498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C2D0B3AC-0021-5F79-99EB-5160DF0C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635812" y="5808238"/>
              <a:ext cx="73498" cy="73498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6FB799B4-BE8E-40C0-86BB-AD743EF8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53901" y="6500763"/>
              <a:ext cx="136868" cy="136868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29922248-5858-9422-9A7A-1FED0A62A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3574512" y="3063725"/>
              <a:ext cx="1330838" cy="2072184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0DBCE6B-100F-74DA-9A29-976613D7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6300940" y="4428579"/>
              <a:ext cx="1330838" cy="2072184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B5316B3C-8B8A-A2B8-2C25-0B67EC35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-24284"/>
            <a:stretch/>
          </p:blipFill>
          <p:spPr>
            <a:xfrm flipH="1">
              <a:off x="9155887" y="3693317"/>
              <a:ext cx="1330838" cy="2072184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51A23614-1F1A-D5DE-FA7C-4EA9C8A1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43778" y="2539610"/>
              <a:ext cx="73498" cy="73498"/>
            </a:xfrm>
            <a:prstGeom prst="rect">
              <a:avLst/>
            </a:prstGeom>
          </p:spPr>
        </p:pic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C615B71-B5B7-9314-AD82-BF9640313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7760" y="1745814"/>
            <a:ext cx="1265106" cy="41063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F55DEA4-AA99-62FC-47C3-64A56657D6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9221" y="2539610"/>
            <a:ext cx="1289323" cy="3271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r>
              <a:rPr lang="fi-FI" dirty="0"/>
              <a:t>Jokainen suomalainen palauttaa vuodessa keskimäärin…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5045" y="3731549"/>
            <a:ext cx="1625727" cy="139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276</a:t>
            </a:r>
          </a:p>
          <a:p>
            <a:pPr>
              <a:lnSpc>
                <a:spcPts val="2500"/>
              </a:lnSpc>
            </a:pPr>
            <a:r>
              <a:rPr lang="fi-FI" sz="1600" dirty="0">
                <a:solidFill>
                  <a:schemeClr val="bg1"/>
                </a:solidFill>
              </a:rPr>
              <a:t>TÖLKKIÄ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849" y="3706465"/>
            <a:ext cx="1566069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125</a:t>
            </a:r>
          </a:p>
          <a:p>
            <a:r>
              <a:rPr lang="fi-FI" sz="1600" dirty="0">
                <a:solidFill>
                  <a:schemeClr val="bg1"/>
                </a:solidFill>
              </a:rPr>
              <a:t>MUOVI-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PULLOA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5236" y="3706465"/>
            <a:ext cx="1265106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6600" b="1" spc="-300" dirty="0">
                <a:ln w="6350">
                  <a:noFill/>
                </a:ln>
                <a:solidFill>
                  <a:schemeClr val="bg1"/>
                </a:solidFill>
              </a:rPr>
              <a:t>22</a:t>
            </a:r>
          </a:p>
          <a:p>
            <a:r>
              <a:rPr lang="fi-FI" sz="1600" dirty="0">
                <a:solidFill>
                  <a:schemeClr val="bg1"/>
                </a:solidFill>
              </a:rPr>
              <a:t>LASI-</a:t>
            </a:r>
          </a:p>
          <a:p>
            <a:r>
              <a:rPr lang="fi-FI" sz="1600" dirty="0">
                <a:solidFill>
                  <a:schemeClr val="bg1"/>
                </a:solidFill>
              </a:rPr>
              <a:t>PULLOA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4E14E2-2317-4DA7-ABA3-92D4549B6F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8490" y="3602836"/>
            <a:ext cx="1156555" cy="2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B1AB1552-A9F2-1469-E9DD-6D76BB7AF744}"/>
              </a:ext>
            </a:extLst>
          </p:cNvPr>
          <p:cNvGrpSpPr/>
          <p:nvPr/>
        </p:nvGrpSpPr>
        <p:grpSpPr>
          <a:xfrm>
            <a:off x="2615" y="1727325"/>
            <a:ext cx="11650790" cy="4839250"/>
            <a:chOff x="2615" y="1727325"/>
            <a:chExt cx="11650790" cy="483925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9A1F013A-507F-3186-4D73-B9E3A15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10712850" y="1910013"/>
              <a:ext cx="260076" cy="26007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92308EF-B97B-0F6A-FEE5-CEB11D8B0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" r="32588"/>
            <a:stretch/>
          </p:blipFill>
          <p:spPr>
            <a:xfrm flipH="1">
              <a:off x="2615" y="6348471"/>
              <a:ext cx="985393" cy="21810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88612B1-B179-0611-CFA8-2F54D50E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16537" y="3425360"/>
              <a:ext cx="136868" cy="13686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6461DC9-3EB4-E599-09FB-C181C792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5981" y="5687509"/>
              <a:ext cx="73498" cy="73498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924E6B74-32AC-82B8-1475-3BC26A1C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8020" y="2170089"/>
              <a:ext cx="73498" cy="7349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D40CF84-0E5E-0B3E-2873-E5B9D7DA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87403" y="6290016"/>
              <a:ext cx="136868" cy="136868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52A22682-A324-C0B7-7DAB-8F70DA80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439" y="1727325"/>
              <a:ext cx="136868" cy="1368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r>
              <a:rPr lang="fi-FI" dirty="0"/>
              <a:t>Pulloja ja tölkkejä palauttamalla kierrätetään Suomessa joka vuosi…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15" y="3752269"/>
            <a:ext cx="346575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21 000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ALUMIINIA,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97" y="3752269"/>
            <a:ext cx="338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17 800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1333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MUOVIA,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75" y="3752269"/>
            <a:ext cx="3835208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500" b="1" spc="-300" dirty="0">
                <a:ln w="6350">
                  <a:noFill/>
                </a:ln>
                <a:solidFill>
                  <a:schemeClr val="bg1"/>
                </a:solidFill>
              </a:rPr>
              <a:t>45 100 </a:t>
            </a:r>
            <a:r>
              <a:rPr lang="fi-FI" sz="5000" b="1" spc="-30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>
              <a:lnSpc>
                <a:spcPts val="3000"/>
              </a:lnSpc>
            </a:pPr>
            <a:r>
              <a:rPr lang="fi-FI" sz="3000" b="1" dirty="0">
                <a:ln w="6350">
                  <a:noFill/>
                </a:ln>
                <a:solidFill>
                  <a:schemeClr val="bg1"/>
                </a:solidFill>
              </a:rPr>
              <a:t>LASIA,</a:t>
            </a:r>
            <a:endParaRPr lang="fi-FI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0754" y="557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599115" y="5229597"/>
            <a:ext cx="297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1 400 linja-auton painoa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5190" y="5229597"/>
            <a:ext cx="3796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9 risteily-</a:t>
            </a:r>
            <a:b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aluksen painoa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93619" y="5229597"/>
            <a:ext cx="3091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mikä vastaa 89 </a:t>
            </a:r>
            <a:b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fi-FI" sz="2100" dirty="0">
                <a:ln w="6350">
                  <a:noFill/>
                </a:ln>
                <a:solidFill>
                  <a:schemeClr val="bg1"/>
                </a:solidFill>
              </a:rPr>
              <a:t>jumbojetin painoa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69ACB9-E845-2D01-0FFD-41D7F508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39" y="1934618"/>
            <a:ext cx="3308081" cy="21579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9BA8BC-245B-3428-5CA3-C947DF2E2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952" y="1897785"/>
            <a:ext cx="3308081" cy="21579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250E2D-C2B8-01D7-E550-00D191D23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6688" y="1628403"/>
            <a:ext cx="3308081" cy="21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940" y="1717490"/>
            <a:ext cx="5488147" cy="4625632"/>
          </a:xfrm>
        </p:spPr>
        <p:txBody>
          <a:bodyPr>
            <a:noAutofit/>
          </a:bodyPr>
          <a:lstStyle/>
          <a:p>
            <a:r>
              <a:rPr lang="fi-FI" dirty="0"/>
              <a:t>Milloin viimeksi palautit pulloja tai tölkkejä kauppaan?</a:t>
            </a:r>
          </a:p>
          <a:p>
            <a:r>
              <a:rPr lang="fi-FI" dirty="0"/>
              <a:t>Arvioi, montako juomapakkausta sinä tyhjennät kuukaudessa. Entä perheesi?</a:t>
            </a:r>
          </a:p>
          <a:p>
            <a:r>
              <a:rPr lang="fi-FI" dirty="0"/>
              <a:t>Mitä hyötyä pantista on </a:t>
            </a:r>
            <a:br>
              <a:rPr lang="fi-FI" dirty="0"/>
            </a:br>
            <a:r>
              <a:rPr lang="fi-FI" dirty="0"/>
              <a:t>kierrätyksen kannalta?</a:t>
            </a:r>
          </a:p>
          <a:p>
            <a:r>
              <a:rPr lang="fi-FI" dirty="0"/>
              <a:t>Millä muulla tavalla juomapakkausten kierrätyksen voisi hoitaa?</a:t>
            </a:r>
          </a:p>
          <a:p>
            <a:r>
              <a:rPr lang="fi-FI" dirty="0"/>
              <a:t>Mitä muualla maailmassa tehdään tyhjille juomapakkauksille?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85AB68F3-619D-A3BC-53B5-EB74F91CAF1E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1E851740-0E09-8CC7-6751-CA19C7C0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EC167F-09FB-B6B2-5C84-B735761B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5460E573-BC52-771F-3C09-25509921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EA75FC9-9375-17EF-7A1F-EFE60742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D404EF2-D1A0-456B-AB1B-778D1468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E6AC9D5-A4FF-8941-C895-2D94CDD3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51D21CE-1EFD-EF3F-3422-148F2618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1712BC5-2BA9-438D-1DF3-EB0C2A4B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56651" y="3939192"/>
            <a:ext cx="1710571" cy="26634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5" y="2546946"/>
            <a:ext cx="7432474" cy="2439649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Pantilliset pakkaukset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MATKAKUMPPANIT TULEVAISUUTEEN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BB6D3BF-65B5-ED16-EC2D-68DDCB08E9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15" r="9415"/>
          <a:stretch/>
        </p:blipFill>
        <p:spPr>
          <a:xfrm>
            <a:off x="6902564" y="1479482"/>
            <a:ext cx="4534173" cy="45728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2821C35-BAEA-002C-124B-902DE69B2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78073" y="1037529"/>
            <a:ext cx="1687117" cy="7920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BD29B8-1ABE-8EC1-DAC1-44D362BC3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2D60B2-748C-291B-6F1B-F2E757E8CC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>
            <a:off x="11206607" y="2328842"/>
            <a:ext cx="985393" cy="218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39394D1-D876-F4AE-BC4C-E2FC960121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244C176-6B2F-7D61-B19B-3039066CC0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1256"/>
          <a:stretch/>
        </p:blipFill>
        <p:spPr>
          <a:xfrm rot="10800000">
            <a:off x="5107866" y="6218902"/>
            <a:ext cx="1389305" cy="6390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271D163-2494-22DF-23FB-20C04B64AC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EBE122-3DE9-4037-32CB-C4A2F4434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5820" y="5753662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B0C50BC-F4C7-66D0-67B9-D6691FC65F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:a16="http://schemas.microsoft.com/office/drawing/2014/main" id="{516281E2-EF1D-5C4F-9237-E4D52B6A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642786" y="3926612"/>
            <a:ext cx="1706934" cy="265778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499DB5F-C80B-71AD-3B39-ED67E43C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247" y="2754757"/>
            <a:ext cx="136868" cy="13686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2DCD68C0-0743-2CDB-7D9F-9AE72004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3411" y="5565169"/>
            <a:ext cx="73498" cy="7349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6E7853E-8494-9E00-093A-D824344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933" y="1677267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9080C49-79A4-337D-0778-93BEFB24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975" y="6114703"/>
            <a:ext cx="136868" cy="136868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09033E04-B510-3999-29C0-E09FF4F5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935852" y="2261361"/>
            <a:ext cx="1706934" cy="26577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4" y="1864424"/>
            <a:ext cx="5795252" cy="4748403"/>
          </a:xfrm>
        </p:spPr>
        <p:txBody>
          <a:bodyPr/>
          <a:lstStyle/>
          <a:p>
            <a:r>
              <a:rPr lang="en-US" dirty="0" err="1"/>
              <a:t>Tölkki</a:t>
            </a:r>
            <a:r>
              <a:rPr lang="en-US" dirty="0"/>
              <a:t> on </a:t>
            </a:r>
            <a:r>
              <a:rPr lang="en-US" dirty="0" err="1"/>
              <a:t>kertakäyttöinen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käytettyä</a:t>
            </a:r>
            <a:r>
              <a:rPr lang="en-US" dirty="0"/>
              <a:t> </a:t>
            </a:r>
            <a:r>
              <a:rPr lang="en-US" dirty="0" err="1"/>
              <a:t>alumiinia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hyödyntää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lähes</a:t>
            </a:r>
            <a:r>
              <a:rPr lang="en-US" dirty="0"/>
              <a:t> </a:t>
            </a:r>
            <a:r>
              <a:rPr lang="en-US" dirty="0" err="1"/>
              <a:t>loputtomasti</a:t>
            </a:r>
            <a:r>
              <a:rPr lang="en-US" dirty="0"/>
              <a:t>.</a:t>
            </a:r>
          </a:p>
          <a:p>
            <a:r>
              <a:rPr lang="en-US" dirty="0" err="1"/>
              <a:t>Tölkkejä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n. 50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N. 100 % </a:t>
            </a:r>
            <a:r>
              <a:rPr lang="en-US" dirty="0" err="1"/>
              <a:t>tölkeistä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tulevaisuuteen</a:t>
            </a:r>
            <a:r>
              <a:rPr lang="en-US" dirty="0"/>
              <a:t>,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05DEBCB-C7EB-7C9A-AFAF-62968859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66302"/>
            <a:ext cx="9834301" cy="885255"/>
          </a:xfrm>
        </p:spPr>
        <p:txBody>
          <a:bodyPr/>
          <a:lstStyle/>
          <a:p>
            <a:r>
              <a:rPr lang="fi-FI" dirty="0"/>
              <a:t>Tölkki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DAD61FB-515E-9C86-82B4-0704ACF5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795" y="1278994"/>
            <a:ext cx="2094888" cy="405143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22A8EC-A8C8-A6BF-7C49-D9C343A22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1650" y="4975443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61AEB72A-8A7C-78C0-EBC5-BCB803936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20784" y="2740561"/>
            <a:ext cx="1706934" cy="265778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F960CC0-1D43-9370-CF3D-232C686E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126" y="3912120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5FF90B0-EAC2-0B8D-E51A-07F2C6C2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551" y="1998362"/>
            <a:ext cx="73498" cy="7349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06A86D-7DE8-69BC-4E87-E4BA61C4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4531" y="5986044"/>
            <a:ext cx="136868" cy="13686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04ED9336-EA2F-4C49-5488-9F589989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810650" y="3985618"/>
            <a:ext cx="1706934" cy="26577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F51D722A-4DCE-9D1B-7A47-64C1A6D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r>
              <a:rPr lang="fi-FI" dirty="0"/>
              <a:t>Muovipullo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D618147-A7C9-0BB2-4EC0-09B94D6C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9" y="829229"/>
            <a:ext cx="1963407" cy="498214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1D1C503-84CF-0BC9-6BB6-6CEA1A81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85" y="1310564"/>
            <a:ext cx="136868" cy="136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64424"/>
            <a:ext cx="5880349" cy="4748403"/>
          </a:xfrm>
        </p:spPr>
        <p:txBody>
          <a:bodyPr/>
          <a:lstStyle/>
          <a:p>
            <a:r>
              <a:rPr lang="en-US" dirty="0" err="1"/>
              <a:t>Kukin</a:t>
            </a:r>
            <a:r>
              <a:rPr lang="en-US" dirty="0"/>
              <a:t> </a:t>
            </a:r>
            <a:r>
              <a:rPr lang="en-US" dirty="0" err="1"/>
              <a:t>pullo</a:t>
            </a:r>
            <a:r>
              <a:rPr lang="en-US" dirty="0"/>
              <a:t> </a:t>
            </a:r>
            <a:r>
              <a:rPr lang="en-US" dirty="0" err="1"/>
              <a:t>myydään</a:t>
            </a:r>
            <a:r>
              <a:rPr lang="en-US" dirty="0"/>
              <a:t> </a:t>
            </a:r>
            <a:r>
              <a:rPr lang="en-US" dirty="0" err="1"/>
              <a:t>täytettynä</a:t>
            </a:r>
            <a:r>
              <a:rPr lang="en-US" dirty="0"/>
              <a:t> vain </a:t>
            </a:r>
            <a:r>
              <a:rPr lang="en-US" dirty="0" err="1"/>
              <a:t>kerran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käytetty</a:t>
            </a:r>
            <a:r>
              <a:rPr lang="en-US" dirty="0"/>
              <a:t> PET-</a:t>
            </a:r>
            <a:r>
              <a:rPr lang="en-US" dirty="0" err="1"/>
              <a:t>muovi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kierrättää</a:t>
            </a:r>
            <a:r>
              <a:rPr lang="en-US" dirty="0"/>
              <a:t> </a:t>
            </a:r>
            <a:r>
              <a:rPr lang="en-US" dirty="0" err="1"/>
              <a:t>monella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. </a:t>
            </a:r>
          </a:p>
          <a:p>
            <a:r>
              <a:rPr lang="en-US" dirty="0" err="1"/>
              <a:t>Muovipulloja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n. 22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N. 92 % </a:t>
            </a:r>
            <a:r>
              <a:rPr lang="en-US" dirty="0" err="1"/>
              <a:t>muovipulloista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9D41364-B910-62DE-3676-370BAB9C0F21}"/>
              </a:ext>
            </a:extLst>
          </p:cNvPr>
          <p:cNvGrpSpPr/>
          <p:nvPr/>
        </p:nvGrpSpPr>
        <p:grpSpPr>
          <a:xfrm>
            <a:off x="2295714" y="4637891"/>
            <a:ext cx="2292686" cy="489365"/>
            <a:chOff x="2319778" y="4607811"/>
            <a:chExt cx="2292686" cy="48936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81728ABD-0E00-C5F1-31E0-AEF6341F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19778" y="4607811"/>
              <a:ext cx="690869" cy="48936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56F32F-D332-08C9-C0B7-60832D48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20627" y="4607811"/>
              <a:ext cx="690869" cy="489365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3096DE0-B6E6-23B6-D207-C6F0101A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21595" y="4607811"/>
              <a:ext cx="690869" cy="48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7F20BFFD-ACFA-1869-C0DD-220A35D9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253371" y="3155517"/>
            <a:ext cx="1706934" cy="26577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4150A1-7575-ED9A-D504-876E376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244" y="1768771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C74EB24-A508-11FE-E1D6-AC9D567EA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4471" y="6340321"/>
            <a:ext cx="73498" cy="734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76EBBF-0D4C-6C65-2F57-AD59B11E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747" y="2823328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AE41891-D8CA-1F12-5BD0-96BB153F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343" y="5996680"/>
            <a:ext cx="136868" cy="13686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C7986D7-803C-0067-0055-C740F280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851343" y="4048343"/>
            <a:ext cx="1706934" cy="2657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1864424"/>
            <a:ext cx="6043827" cy="4748403"/>
          </a:xfrm>
        </p:spPr>
        <p:txBody>
          <a:bodyPr/>
          <a:lstStyle/>
          <a:p>
            <a:r>
              <a:rPr lang="en-US" dirty="0" err="1"/>
              <a:t>Pulloa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vain </a:t>
            </a:r>
            <a:r>
              <a:rPr lang="en-US" dirty="0" err="1"/>
              <a:t>kerran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lasia</a:t>
            </a:r>
            <a:r>
              <a:rPr lang="en-US" dirty="0"/>
              <a:t> </a:t>
            </a:r>
            <a:r>
              <a:rPr lang="en-US" dirty="0" err="1"/>
              <a:t>materiaalina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kierrättää</a:t>
            </a:r>
            <a:r>
              <a:rPr lang="en-US" dirty="0"/>
              <a:t> </a:t>
            </a:r>
            <a:r>
              <a:rPr lang="en-US" dirty="0" err="1"/>
              <a:t>käytännössä</a:t>
            </a:r>
            <a:r>
              <a:rPr lang="en-US" dirty="0"/>
              <a:t> </a:t>
            </a:r>
            <a:r>
              <a:rPr lang="en-US" dirty="0" err="1"/>
              <a:t>ikuisesti</a:t>
            </a:r>
            <a:r>
              <a:rPr lang="en-US" dirty="0"/>
              <a:t>.</a:t>
            </a:r>
          </a:p>
          <a:p>
            <a:r>
              <a:rPr lang="en-US" dirty="0" err="1"/>
              <a:t>Lasipulloja</a:t>
            </a:r>
            <a:r>
              <a:rPr lang="en-US" dirty="0"/>
              <a:t> </a:t>
            </a:r>
            <a:r>
              <a:rPr lang="en-US" dirty="0" err="1"/>
              <a:t>palautetaan</a:t>
            </a:r>
            <a:r>
              <a:rPr lang="en-US" dirty="0"/>
              <a:t> n. 4 </a:t>
            </a:r>
            <a:r>
              <a:rPr lang="en-US" dirty="0" err="1"/>
              <a:t>kpl</a:t>
            </a:r>
            <a:r>
              <a:rPr lang="en-US" dirty="0"/>
              <a:t> </a:t>
            </a:r>
            <a:r>
              <a:rPr lang="en-US" dirty="0" err="1"/>
              <a:t>sekunnissa</a:t>
            </a:r>
            <a:r>
              <a:rPr lang="en-US" dirty="0"/>
              <a:t>.</a:t>
            </a:r>
          </a:p>
          <a:p>
            <a:r>
              <a:rPr lang="en-US" dirty="0"/>
              <a:t>Lasipulloista n. 100 %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kiertoon</a:t>
            </a:r>
            <a:r>
              <a:rPr lang="en-US" dirty="0"/>
              <a:t>.</a:t>
            </a:r>
          </a:p>
          <a:p>
            <a:r>
              <a:rPr lang="en-US" dirty="0" err="1"/>
              <a:t>Joissain</a:t>
            </a:r>
            <a:r>
              <a:rPr lang="en-US" dirty="0"/>
              <a:t> </a:t>
            </a:r>
            <a:r>
              <a:rPr lang="en-US" dirty="0" err="1"/>
              <a:t>pantillisissa</a:t>
            </a:r>
            <a:r>
              <a:rPr lang="en-US" dirty="0"/>
              <a:t> </a:t>
            </a:r>
            <a:r>
              <a:rPr lang="en-US" dirty="0" err="1"/>
              <a:t>lasipulloissa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panttimerkintää</a:t>
            </a:r>
            <a:r>
              <a:rPr lang="en-US" dirty="0"/>
              <a:t>. 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pantillisuuden</a:t>
            </a:r>
            <a:r>
              <a:rPr lang="en-US" dirty="0"/>
              <a:t> </a:t>
            </a:r>
            <a:r>
              <a:rPr lang="en-US" dirty="0" err="1"/>
              <a:t>näkee</a:t>
            </a:r>
            <a:r>
              <a:rPr lang="en-US" dirty="0"/>
              <a:t> </a:t>
            </a:r>
            <a:r>
              <a:rPr lang="en-US" dirty="0" err="1"/>
              <a:t>hyllynreunan</a:t>
            </a:r>
            <a:r>
              <a:rPr lang="en-US" dirty="0"/>
              <a:t> </a:t>
            </a:r>
            <a:r>
              <a:rPr lang="en-US" dirty="0" err="1"/>
              <a:t>hintalapusta</a:t>
            </a:r>
            <a:r>
              <a:rPr lang="en-US" dirty="0"/>
              <a:t> tai </a:t>
            </a:r>
            <a:r>
              <a:rPr lang="en-US" dirty="0" err="1"/>
              <a:t>kuitista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Panttiarvo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C5D2849C-4BF4-0B3F-3A2A-700E6FEF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r>
              <a:rPr lang="fi-FI" dirty="0"/>
              <a:t>Lasipullo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CC284AD-3FB9-15DD-8CE1-F9422293B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992" y="521390"/>
            <a:ext cx="1725216" cy="55997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7E3B0E1-0790-2964-5522-E4742BCA2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5714" y="5420611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tillisten matkassa - Palpa">
      <a:dk1>
        <a:srgbClr val="000000"/>
      </a:dk1>
      <a:lt1>
        <a:srgbClr val="FFFFFF"/>
      </a:lt1>
      <a:dk2>
        <a:srgbClr val="1F529F"/>
      </a:dk2>
      <a:lt2>
        <a:srgbClr val="9CBAE1"/>
      </a:lt2>
      <a:accent1>
        <a:srgbClr val="98C000"/>
      </a:accent1>
      <a:accent2>
        <a:srgbClr val="B8336E"/>
      </a:accent2>
      <a:accent3>
        <a:srgbClr val="80CFF4"/>
      </a:accent3>
      <a:accent4>
        <a:srgbClr val="005786"/>
      </a:accent4>
      <a:accent5>
        <a:srgbClr val="71901C"/>
      </a:accent5>
      <a:accent6>
        <a:srgbClr val="996633"/>
      </a:accent6>
      <a:hlink>
        <a:srgbClr val="004F7B"/>
      </a:hlink>
      <a:folHlink>
        <a:srgbClr val="913F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6296b5-b8f7-4212-92fd-624548565f2b">
      <Terms xmlns="http://schemas.microsoft.com/office/infopath/2007/PartnerControls"/>
    </lcf76f155ced4ddcb4097134ff3c332f>
    <TaxCatchAll xmlns="09a15d0b-11bf-43af-b8a3-24d93d6757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77CE4E32C4C649ABE8A801DE5D79AE" ma:contentTypeVersion="12" ma:contentTypeDescription="Luo uusi asiakirja." ma:contentTypeScope="" ma:versionID="174c37e9f88c622c4c9f55f50d7d084c">
  <xsd:schema xmlns:xsd="http://www.w3.org/2001/XMLSchema" xmlns:xs="http://www.w3.org/2001/XMLSchema" xmlns:p="http://schemas.microsoft.com/office/2006/metadata/properties" xmlns:ns2="026296b5-b8f7-4212-92fd-624548565f2b" xmlns:ns3="09a15d0b-11bf-43af-b8a3-24d93d675713" targetNamespace="http://schemas.microsoft.com/office/2006/metadata/properties" ma:root="true" ma:fieldsID="0c37935433299268fc779b8da81e1ea2" ns2:_="" ns3:_="">
    <xsd:import namespace="026296b5-b8f7-4212-92fd-624548565f2b"/>
    <xsd:import namespace="09a15d0b-11bf-43af-b8a3-24d93d675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296b5-b8f7-4212-92fd-624548565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3112e10a-c941-40fb-8e09-ea8a0c6b4f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15d0b-11bf-43af-b8a3-24d93d6757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4c5acd2-4edf-465a-9f68-ffbf2cd53553}" ma:internalName="TaxCatchAll" ma:showField="CatchAllData" ma:web="09a15d0b-11bf-43af-b8a3-24d93d675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026296b5-b8f7-4212-92fd-624548565f2b"/>
    <ds:schemaRef ds:uri="09a15d0b-11bf-43af-b8a3-24d93d675713"/>
  </ds:schemaRefs>
</ds:datastoreItem>
</file>

<file path=customXml/itemProps3.xml><?xml version="1.0" encoding="utf-8"?>
<ds:datastoreItem xmlns:ds="http://schemas.openxmlformats.org/officeDocument/2006/customXml" ds:itemID="{0150A4C2-EB44-4862-94BA-04880A737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296b5-b8f7-4212-92fd-624548565f2b"/>
    <ds:schemaRef ds:uri="09a15d0b-11bf-43af-b8a3-24d93d675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2692</TotalTime>
  <Words>693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Yli kaksi miljardia ympäristötekoa vuodessa</vt:lpstr>
      <vt:lpstr>Kierrättämällä voit lähettää pullon tai tölkin tulevaisuuteen!</vt:lpstr>
      <vt:lpstr>Jokainen suomalainen palauttaa vuodessa keskimäärin…</vt:lpstr>
      <vt:lpstr>Pulloja ja tölkkejä palauttamalla kierrätetään Suomessa joka vuosi…</vt:lpstr>
      <vt:lpstr>PowerPoint Presentation</vt:lpstr>
      <vt:lpstr>Pantilliset pakkaukset  MATKAKUMPPANIT TULEVAISUUTEEN</vt:lpstr>
      <vt:lpstr>Tölkki</vt:lpstr>
      <vt:lpstr>Muovipullo</vt:lpstr>
      <vt:lpstr>Lasipullo</vt:lpstr>
      <vt:lpstr>PowerPoint Presentation</vt:lpstr>
      <vt:lpstr>Kohti tulevaisuutta!  NÄIN PALAUTUS-AUTOMAATTI TOIMII</vt:lpstr>
      <vt:lpstr>Palautus</vt:lpstr>
      <vt:lpstr>Lajittelu</vt:lpstr>
      <vt:lpstr>Pantti</vt:lpstr>
      <vt:lpstr>Entä kun automaatti ei toimi?</vt:lpstr>
      <vt:lpstr>Pantittomatkin kannattaa lähettää tulevaisuuteen!</vt:lpstr>
      <vt:lpstr>PowerPoint Presentation</vt:lpstr>
      <vt:lpstr>Kohti tulevaisuutta! MITÄ TAPAHTUU PALAUTUS- AUTOMAATIN JÄLKEEN?</vt:lpstr>
      <vt:lpstr>Pakkaus</vt:lpstr>
      <vt:lpstr>Kuljetus</vt:lpstr>
      <vt:lpstr>Tölkin jatkokäsittely</vt:lpstr>
      <vt:lpstr>Muovipullon jatkokäsittely</vt:lpstr>
      <vt:lpstr>Lasipullon jatkokäsittely</vt:lpstr>
      <vt:lpstr>PowerPoint Presentation</vt:lpstr>
      <vt:lpstr>Kiitos että olet mukana luomassa parempaa tulevaisuutta!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Tommi Vihavainen</cp:lastModifiedBy>
  <cp:revision>292</cp:revision>
  <dcterms:created xsi:type="dcterms:W3CDTF">2010-04-12T23:12:02Z</dcterms:created>
  <dcterms:modified xsi:type="dcterms:W3CDTF">2026-03-18T08:30:11Z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0x010100F677CE4E32C4C649ABE8A801DE5D79AE</vt:lpwstr>
  </property>
  <property fmtid="{D5CDD505-2E9C-101B-9397-08002B2CF9AE}" pid="3" name="Order">
    <vt:r8>6037400</vt:r8>
  </property>
  <property fmtid="{D5CDD505-2E9C-101B-9397-08002B2CF9AE}" pid="4" name="MediaServiceImageTags">
    <vt:lpwstr/>
  </property>
</Properties>
</file>