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27" autoAdjust="0"/>
  </p:normalViewPr>
  <p:slideViewPr>
    <p:cSldViewPr snapToGrid="0" snapToObjects="1">
      <p:cViewPr varScale="1">
        <p:scale>
          <a:sx n="71" d="100"/>
          <a:sy n="71" d="100"/>
        </p:scale>
        <p:origin x="640" y="44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5647" y="435006"/>
            <a:ext cx="5503315" cy="25835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41610" y="1095543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7D981FC-2019-9BBD-E172-6ABF1932977B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313795" y="2158505"/>
            <a:ext cx="5597062" cy="5260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3.sv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7.svg"/><Relationship Id="rId5" Type="http://schemas.openxmlformats.org/officeDocument/2006/relationships/image" Target="../media/image17.svg"/><Relationship Id="rId1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sv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58.png"/><Relationship Id="rId9" Type="http://schemas.openxmlformats.org/officeDocument/2006/relationships/image" Target="../media/image24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5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31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8.png"/><Relationship Id="rId2" Type="http://schemas.openxmlformats.org/officeDocument/2006/relationships/image" Target="../media/image30.png"/><Relationship Id="rId16" Type="http://schemas.openxmlformats.org/officeDocument/2006/relationships/image" Target="../media/image27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15.svg"/><Relationship Id="rId19" Type="http://schemas.openxmlformats.org/officeDocument/2006/relationships/image" Target="../media/image22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.svg"/><Relationship Id="rId7" Type="http://schemas.openxmlformats.org/officeDocument/2006/relationships/image" Target="../media/image62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64.png"/><Relationship Id="rId9" Type="http://schemas.openxmlformats.org/officeDocument/2006/relationships/image" Target="../media/image22.png"/><Relationship Id="rId1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18" Type="http://schemas.openxmlformats.org/officeDocument/2006/relationships/image" Target="../media/image62.png"/><Relationship Id="rId3" Type="http://schemas.openxmlformats.org/officeDocument/2006/relationships/image" Target="../media/image66.sv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17" Type="http://schemas.openxmlformats.org/officeDocument/2006/relationships/image" Target="../media/image72.svg"/><Relationship Id="rId2" Type="http://schemas.openxmlformats.org/officeDocument/2006/relationships/image" Target="../media/image6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68.svg"/><Relationship Id="rId5" Type="http://schemas.openxmlformats.org/officeDocument/2006/relationships/image" Target="../media/image21.svg"/><Relationship Id="rId15" Type="http://schemas.openxmlformats.org/officeDocument/2006/relationships/image" Target="../media/image70.svg"/><Relationship Id="rId10" Type="http://schemas.openxmlformats.org/officeDocument/2006/relationships/image" Target="../media/image67.png"/><Relationship Id="rId19" Type="http://schemas.openxmlformats.org/officeDocument/2006/relationships/image" Target="../media/image63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3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36.svg"/><Relationship Id="rId7" Type="http://schemas.openxmlformats.org/officeDocument/2006/relationships/image" Target="../media/image17.svg"/><Relationship Id="rId12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2.png"/><Relationship Id="rId7" Type="http://schemas.openxmlformats.org/officeDocument/2006/relationships/image" Target="../media/image2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63.sv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sv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77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openxmlformats.org/officeDocument/2006/relationships/image" Target="../media/image21.sv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45.png"/><Relationship Id="rId9" Type="http://schemas.openxmlformats.org/officeDocument/2006/relationships/image" Target="../media/image20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48.svg"/><Relationship Id="rId4" Type="http://schemas.openxmlformats.org/officeDocument/2006/relationships/image" Target="../media/image2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5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2.png"/><Relationship Id="rId5" Type="http://schemas.openxmlformats.org/officeDocument/2006/relationships/image" Target="../media/image25.svg"/><Relationship Id="rId10" Type="http://schemas.openxmlformats.org/officeDocument/2006/relationships/image" Target="../media/image51.svg"/><Relationship Id="rId4" Type="http://schemas.openxmlformats.org/officeDocument/2006/relationships/image" Target="../media/image24.pn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51.sv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/>
            <a:r>
              <a:rPr lang="fi-FI" dirty="0"/>
              <a:t>Yli kaksi miljardia ympäristötekoa vuodessa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Miksi kaikkia pulloja ja tölkkejä ei palauteta yhtä hyvin?</a:t>
            </a:r>
          </a:p>
          <a:p>
            <a:r>
              <a:rPr lang="fi-FI" dirty="0"/>
              <a:t>Mitä tapahtuu niille pulloille ja tölkeille, jotka eivät palaudu kierrätykseen?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2EE0B5A-13F4-7826-1548-453E5051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1904249"/>
            <a:ext cx="6649063" cy="3124200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br>
              <a:rPr lang="fi-FI" dirty="0"/>
            </a:br>
            <a:r>
              <a:rPr lang="fi-FI" dirty="0"/>
              <a:t>NÄIN PALAUTUS-AUTOMAATTI TOIMII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Palautus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tutkii</a:t>
            </a:r>
            <a:r>
              <a:rPr lang="en-US" dirty="0"/>
              <a:t> </a:t>
            </a:r>
            <a:r>
              <a:rPr lang="en-US" dirty="0" err="1"/>
              <a:t>juomapakkauksen</a:t>
            </a:r>
            <a:r>
              <a:rPr lang="en-US" dirty="0"/>
              <a:t> </a:t>
            </a:r>
            <a:r>
              <a:rPr lang="en-US" dirty="0" err="1"/>
              <a:t>viivakoodia</a:t>
            </a:r>
            <a:r>
              <a:rPr lang="en-US" dirty="0"/>
              <a:t> </a:t>
            </a:r>
            <a:r>
              <a:rPr lang="en-US" dirty="0" err="1"/>
              <a:t>skannaavan</a:t>
            </a:r>
            <a:r>
              <a:rPr lang="en-US" dirty="0"/>
              <a:t> </a:t>
            </a:r>
            <a:r>
              <a:rPr lang="en-US" dirty="0" err="1"/>
              <a:t>valonsäteen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ja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kameroiden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.</a:t>
            </a:r>
          </a:p>
          <a:p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se </a:t>
            </a:r>
            <a:r>
              <a:rPr lang="en-US" dirty="0" err="1"/>
              <a:t>tunnistaa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kyseessä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429000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r>
              <a:rPr lang="en-US" dirty="0" err="1"/>
              <a:t>Tunnistuksen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juomapakkaukset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.</a:t>
            </a:r>
          </a:p>
          <a:p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</a:t>
            </a:r>
            <a:r>
              <a:rPr lang="en-US" dirty="0" err="1"/>
              <a:t>muovipullot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kuljettaminen</a:t>
            </a:r>
            <a:r>
              <a:rPr lang="en-US" dirty="0"/>
              <a:t> ja </a:t>
            </a:r>
            <a:r>
              <a:rPr lang="en-US" dirty="0" err="1"/>
              <a:t>käsittely</a:t>
            </a:r>
            <a:r>
              <a:rPr lang="en-US" dirty="0"/>
              <a:t> on </a:t>
            </a:r>
            <a:r>
              <a:rPr lang="en-US" dirty="0" err="1"/>
              <a:t>tehokkaampaa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Lajittelu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FDBD502-8B7F-DB51-1D80-703A31A1C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1" t="11226" r="15181" b="17900"/>
          <a:stretch/>
        </p:blipFill>
        <p:spPr>
          <a:xfrm>
            <a:off x="713667" y="2028204"/>
            <a:ext cx="5864737" cy="4829796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tulostaa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kuitin</a:t>
            </a:r>
            <a:r>
              <a:rPr lang="en-US" dirty="0"/>
              <a:t> </a:t>
            </a:r>
            <a:r>
              <a:rPr lang="en-US" dirty="0" err="1"/>
              <a:t>palautetuista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pulloista</a:t>
            </a:r>
            <a:r>
              <a:rPr lang="en-US" dirty="0"/>
              <a:t> ja </a:t>
            </a:r>
            <a:r>
              <a:rPr lang="en-US" dirty="0" err="1"/>
              <a:t>tölkeistä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Pantti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Nesteet</a:t>
            </a:r>
            <a:r>
              <a:rPr lang="en-US"/>
              <a:t> ja </a:t>
            </a:r>
            <a:r>
              <a:rPr lang="en-US" err="1"/>
              <a:t>roskat</a:t>
            </a:r>
            <a:r>
              <a:rPr lang="en-US"/>
              <a:t> </a:t>
            </a:r>
            <a:r>
              <a:rPr lang="en-US" err="1"/>
              <a:t>haittaavat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 </a:t>
            </a:r>
            <a:r>
              <a:rPr lang="en-US" err="1"/>
              <a:t>toimintaa</a:t>
            </a:r>
            <a:r>
              <a:rPr lang="en-US"/>
              <a:t>. </a:t>
            </a:r>
            <a:r>
              <a:rPr lang="en-US" err="1"/>
              <a:t>Palauta</a:t>
            </a:r>
            <a:r>
              <a:rPr lang="en-US"/>
              <a:t> vain </a:t>
            </a:r>
            <a:r>
              <a:rPr lang="en-US" err="1"/>
              <a:t>tyhjiä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!</a:t>
            </a:r>
          </a:p>
          <a:p>
            <a:r>
              <a:rPr lang="en-US" err="1"/>
              <a:t>Kuittirullan</a:t>
            </a:r>
            <a:r>
              <a:rPr lang="en-US"/>
              <a:t> </a:t>
            </a:r>
            <a:r>
              <a:rPr lang="en-US" err="1"/>
              <a:t>loppuminen</a:t>
            </a:r>
            <a:r>
              <a:rPr lang="en-US"/>
              <a:t> tai </a:t>
            </a:r>
            <a:r>
              <a:rPr lang="en-US" err="1"/>
              <a:t>säiliöiden</a:t>
            </a:r>
            <a:r>
              <a:rPr lang="en-US"/>
              <a:t> </a:t>
            </a:r>
            <a:r>
              <a:rPr lang="en-US" err="1"/>
              <a:t>täyttyminen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pysäyttää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.</a:t>
            </a:r>
          </a:p>
          <a:p>
            <a:r>
              <a:rPr lang="en-US" err="1"/>
              <a:t>Automaatti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tunnista</a:t>
            </a:r>
            <a:r>
              <a:rPr lang="en-US"/>
              <a:t> </a:t>
            </a:r>
            <a:r>
              <a:rPr lang="en-US" err="1"/>
              <a:t>ruttuisia</a:t>
            </a:r>
            <a:r>
              <a:rPr lang="en-US"/>
              <a:t> </a:t>
            </a:r>
            <a:r>
              <a:rPr lang="en-US" err="1"/>
              <a:t>tölkkejä</a:t>
            </a:r>
            <a:r>
              <a:rPr lang="en-US"/>
              <a:t> tai </a:t>
            </a:r>
            <a:r>
              <a:rPr lang="en-US" err="1"/>
              <a:t>sellaisia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, </a:t>
            </a:r>
            <a:r>
              <a:rPr lang="en-US" err="1"/>
              <a:t>joista</a:t>
            </a:r>
            <a:r>
              <a:rPr lang="en-US"/>
              <a:t> </a:t>
            </a:r>
            <a:r>
              <a:rPr lang="en-US" err="1"/>
              <a:t>etiketti</a:t>
            </a:r>
            <a:r>
              <a:rPr lang="en-US"/>
              <a:t> </a:t>
            </a:r>
            <a:r>
              <a:rPr lang="en-US" err="1"/>
              <a:t>puuttuu</a:t>
            </a:r>
            <a:r>
              <a:rPr lang="en-US"/>
              <a:t> </a:t>
            </a:r>
            <a:r>
              <a:rPr lang="en-US" err="1"/>
              <a:t>osittain</a:t>
            </a:r>
            <a:r>
              <a:rPr lang="en-US"/>
              <a:t> tai </a:t>
            </a:r>
            <a:r>
              <a:rPr lang="en-US" err="1"/>
              <a:t>kokonaan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r>
              <a:rPr lang="fi-FI" dirty="0"/>
              <a:t>Entä kun automaatti ei toimi?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palautusautomaattiin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metallinkeräykseen</a:t>
            </a:r>
            <a:endParaRPr lang="en-US"/>
          </a:p>
          <a:p>
            <a:r>
              <a:rPr lang="en-US" err="1"/>
              <a:t>Lasipullot</a:t>
            </a:r>
            <a:r>
              <a:rPr lang="en-US"/>
              <a:t> </a:t>
            </a:r>
            <a:r>
              <a:rPr lang="en-US" err="1"/>
              <a:t>lasinkeräykseen</a:t>
            </a:r>
            <a:endParaRPr lang="en-US"/>
          </a:p>
          <a:p>
            <a:r>
              <a:rPr lang="en-US" err="1"/>
              <a:t>Muovipullot</a:t>
            </a:r>
            <a:r>
              <a:rPr lang="en-US"/>
              <a:t> </a:t>
            </a:r>
            <a:r>
              <a:rPr lang="en-US" err="1"/>
              <a:t>energiajakeeseen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sekajätteeseen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Pantittomatkin kannattaa lähettää tulevaisuuteen!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5C0A1BC-5AF1-D1F8-A9A3-0B2423E8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7" r="3407"/>
          <a:stretch/>
        </p:blipFill>
        <p:spPr>
          <a:xfrm>
            <a:off x="6437697" y="1296675"/>
            <a:ext cx="4964259" cy="5006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jätteet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ylipäätään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huolellisesti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tölkit</a:t>
            </a:r>
            <a:r>
              <a:rPr lang="en-US" dirty="0"/>
              <a:t> ja </a:t>
            </a:r>
            <a:r>
              <a:rPr lang="en-US" dirty="0" err="1"/>
              <a:t>pullot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jo </a:t>
            </a:r>
            <a:r>
              <a:rPr lang="en-US" dirty="0" err="1"/>
              <a:t>kaupassa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tunnistaa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?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hyötyä</a:t>
            </a:r>
            <a:r>
              <a:rPr lang="en-US" dirty="0"/>
              <a:t> on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tyyppiset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tarkasti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?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670953"/>
            <a:ext cx="6051585" cy="2931795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r>
              <a:rPr lang="fi-FI" dirty="0"/>
              <a:t>MITÄ TAPAHTUU PALAUTUS-</a:t>
            </a:r>
            <a:br>
              <a:rPr lang="fi-FI" dirty="0"/>
            </a:br>
            <a:r>
              <a:rPr lang="fi-FI" dirty="0"/>
              <a:t>AUTOMAATIN JÄLKEEN?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5375" y="1037529"/>
            <a:ext cx="1688361" cy="7920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ja ne </a:t>
            </a:r>
            <a:r>
              <a:rPr lang="en-US" dirty="0" err="1"/>
              <a:t>pakataan</a:t>
            </a:r>
            <a:r>
              <a:rPr lang="en-US" dirty="0"/>
              <a:t> </a:t>
            </a:r>
            <a:r>
              <a:rPr lang="en-US" dirty="0" err="1"/>
              <a:t>kaupassa</a:t>
            </a:r>
            <a:r>
              <a:rPr lang="en-US" dirty="0"/>
              <a:t> </a:t>
            </a:r>
            <a:r>
              <a:rPr lang="en-US" dirty="0" err="1"/>
              <a:t>valmiiksi</a:t>
            </a:r>
            <a:r>
              <a:rPr lang="en-US" dirty="0"/>
              <a:t> </a:t>
            </a:r>
            <a:r>
              <a:rPr lang="en-US" dirty="0" err="1"/>
              <a:t>kuljetusta</a:t>
            </a:r>
            <a:r>
              <a:rPr lang="en-US" dirty="0"/>
              <a:t> </a:t>
            </a:r>
            <a:r>
              <a:rPr lang="en-US" dirty="0" err="1"/>
              <a:t>varten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Pakkaus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maksetaan melkein kaikista juomapakkauksista pantti. </a:t>
            </a:r>
          </a:p>
          <a:p>
            <a:r>
              <a:rPr lang="fi-FI" dirty="0"/>
              <a:t>Maksetun pantin saa takaisin, kun pullon tai tölkin palauttaa kierrätykseen.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r>
              <a:rPr lang="fi-FI" dirty="0"/>
              <a:t>Kierrättämällä pullon tai tölkin, voit löytää sen kaupan hyllyltä kaukana tulevaisuudessa – uutena pullona tai tölkkinä.</a:t>
            </a:r>
          </a:p>
          <a:p>
            <a:r>
              <a:rPr lang="fi-FI" dirty="0"/>
              <a:t>Pantillisen pakkauksen tunnistaa panttimerkinnästä, josta näkee myös pantin arvon (10, 15, 20 tai 40 senttiä).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Kierrättämällä voit lähettää pullon tai tölkin tulevaisuuteen!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r>
              <a:rPr lang="en-US" err="1"/>
              <a:t>Pullot</a:t>
            </a:r>
            <a:r>
              <a:rPr lang="en-US"/>
              <a:t> ja </a:t>
            </a:r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kuljetetaan</a:t>
            </a:r>
            <a:r>
              <a:rPr lang="en-US"/>
              <a:t> </a:t>
            </a:r>
            <a:r>
              <a:rPr lang="en-US" err="1"/>
              <a:t>palautuspisteestä</a:t>
            </a:r>
            <a:r>
              <a:rPr lang="en-US"/>
              <a:t> </a:t>
            </a:r>
            <a:r>
              <a:rPr lang="en-US" err="1"/>
              <a:t>käsittelylaitokselle</a:t>
            </a:r>
            <a:r>
              <a:rPr lang="en-US"/>
              <a:t> tai </a:t>
            </a:r>
            <a:r>
              <a:rPr lang="en-US" err="1"/>
              <a:t>panimoon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Kuljetus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Sulatus</a:t>
            </a:r>
            <a:endParaRPr lang="en-US" dirty="0"/>
          </a:p>
          <a:p>
            <a:r>
              <a:rPr lang="en-US" dirty="0" err="1"/>
              <a:t>Muotoilu</a:t>
            </a:r>
            <a:r>
              <a:rPr lang="en-US" dirty="0"/>
              <a:t> </a:t>
            </a:r>
            <a:r>
              <a:rPr lang="en-US" dirty="0" err="1"/>
              <a:t>alumiiniharkoiksi</a:t>
            </a:r>
            <a:endParaRPr lang="en-US" dirty="0"/>
          </a:p>
          <a:p>
            <a:r>
              <a:rPr lang="en-US" dirty="0" err="1"/>
              <a:t>Puristus</a:t>
            </a:r>
            <a:r>
              <a:rPr lang="en-US" dirty="0"/>
              <a:t> </a:t>
            </a:r>
            <a:r>
              <a:rPr lang="en-US" dirty="0" err="1"/>
              <a:t>ohueksi</a:t>
            </a:r>
            <a:r>
              <a:rPr lang="en-US" dirty="0"/>
              <a:t> </a:t>
            </a:r>
            <a:r>
              <a:rPr lang="en-US" dirty="0" err="1"/>
              <a:t>levyksi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tölkkien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Käytännössä</a:t>
            </a:r>
            <a:r>
              <a:rPr lang="en-US" sz="1800" dirty="0"/>
              <a:t> </a:t>
            </a:r>
            <a:r>
              <a:rPr lang="en-US" sz="1800" dirty="0" err="1"/>
              <a:t>kaikki</a:t>
            </a:r>
            <a:r>
              <a:rPr lang="en-US" sz="1800" dirty="0"/>
              <a:t> </a:t>
            </a:r>
            <a:r>
              <a:rPr lang="en-US" sz="1800" dirty="0" err="1"/>
              <a:t>tölkeistä</a:t>
            </a:r>
            <a:r>
              <a:rPr lang="en-US" sz="1800" dirty="0"/>
              <a:t> </a:t>
            </a:r>
            <a:r>
              <a:rPr lang="en-US" sz="1800" dirty="0" err="1"/>
              <a:t>saatu</a:t>
            </a:r>
            <a:r>
              <a:rPr lang="en-US" sz="1800" dirty="0"/>
              <a:t> </a:t>
            </a:r>
            <a:r>
              <a:rPr lang="en-US" sz="1800" dirty="0" err="1"/>
              <a:t>alumiini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tölkkien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41803"/>
            <a:ext cx="3605385" cy="1662972"/>
          </a:xfrm>
        </p:spPr>
        <p:txBody>
          <a:bodyPr/>
          <a:lstStyle/>
          <a:p>
            <a:r>
              <a:rPr lang="fi-FI" dirty="0"/>
              <a:t>Tölkin jatkokäsittely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Lajittelu</a:t>
            </a:r>
            <a:endParaRPr lang="en-US" dirty="0"/>
          </a:p>
          <a:p>
            <a:r>
              <a:rPr lang="en-US" dirty="0" err="1"/>
              <a:t>Rouhinta</a:t>
            </a:r>
            <a:r>
              <a:rPr lang="en-US" dirty="0"/>
              <a:t> </a:t>
            </a:r>
          </a:p>
          <a:p>
            <a:r>
              <a:rPr lang="en-US" dirty="0" err="1"/>
              <a:t>Uusioraaka-aineen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Suurin</a:t>
            </a:r>
            <a:r>
              <a:rPr lang="en-US" sz="1800" dirty="0"/>
              <a:t> </a:t>
            </a: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muovipullojen</a:t>
            </a:r>
            <a:r>
              <a:rPr lang="en-US" sz="1800" dirty="0"/>
              <a:t> </a:t>
            </a:r>
            <a:r>
              <a:rPr lang="en-US" sz="1800" dirty="0" err="1"/>
              <a:t>muovista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pullojen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Muovipullon jatkokäsittely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Murskaus</a:t>
            </a:r>
            <a:endParaRPr lang="en-US" dirty="0"/>
          </a:p>
          <a:p>
            <a:r>
              <a:rPr lang="en-US" dirty="0" err="1"/>
              <a:t>Puhdistus</a:t>
            </a:r>
            <a:endParaRPr lang="en-US" dirty="0"/>
          </a:p>
          <a:p>
            <a:r>
              <a:rPr lang="en-US" dirty="0" err="1"/>
              <a:t>Lajittelu</a:t>
            </a:r>
            <a:r>
              <a:rPr lang="en-US" dirty="0"/>
              <a:t> </a:t>
            </a:r>
            <a:r>
              <a:rPr lang="en-US" dirty="0" err="1"/>
              <a:t>värin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r>
              <a:rPr lang="en-US" dirty="0" err="1"/>
              <a:t>Uusiokäyttö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Lasimurskeesta</a:t>
            </a:r>
            <a:r>
              <a:rPr lang="en-US" sz="1800" dirty="0"/>
              <a:t> </a:t>
            </a:r>
            <a:r>
              <a:rPr lang="en-US" sz="1800" dirty="0" err="1"/>
              <a:t>syntyy</a:t>
            </a:r>
            <a:r>
              <a:rPr lang="en-US" sz="1800" dirty="0"/>
              <a:t> </a:t>
            </a:r>
            <a:r>
              <a:rPr lang="en-US" sz="1800" dirty="0" err="1"/>
              <a:t>pääasiassa</a:t>
            </a:r>
            <a:r>
              <a:rPr lang="en-US" sz="1800" dirty="0"/>
              <a:t> </a:t>
            </a:r>
            <a:r>
              <a:rPr lang="en-US" sz="1800" dirty="0" err="1"/>
              <a:t>uusia</a:t>
            </a:r>
            <a:r>
              <a:rPr lang="en-US" sz="1800" dirty="0"/>
              <a:t> </a:t>
            </a:r>
            <a:r>
              <a:rPr lang="en-US" sz="1800" dirty="0" err="1"/>
              <a:t>pulloja</a:t>
            </a:r>
            <a:r>
              <a:rPr lang="en-US" sz="1800" dirty="0"/>
              <a:t> ja </a:t>
            </a:r>
            <a:r>
              <a:rPr lang="en-US" sz="1800" dirty="0" err="1"/>
              <a:t>lisäksi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purkkeja</a:t>
            </a:r>
            <a:r>
              <a:rPr lang="en-US" sz="1800" dirty="0"/>
              <a:t>, </a:t>
            </a:r>
            <a:r>
              <a:rPr lang="en-US" sz="1800" dirty="0" err="1"/>
              <a:t>lasivillaa</a:t>
            </a:r>
            <a:r>
              <a:rPr lang="en-US" sz="1800" dirty="0"/>
              <a:t> ja </a:t>
            </a:r>
            <a:r>
              <a:rPr lang="en-US" sz="1800" dirty="0" err="1"/>
              <a:t>vaahtolasia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Lasipullon jatkokäsittely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omistamasi</a:t>
            </a:r>
            <a:r>
              <a:rPr lang="en-US" dirty="0"/>
              <a:t> </a:t>
            </a:r>
            <a:r>
              <a:rPr lang="en-US" dirty="0" err="1"/>
              <a:t>tavarat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saattaneet</a:t>
            </a:r>
            <a:r>
              <a:rPr lang="en-US" dirty="0"/>
              <a:t> olla </a:t>
            </a:r>
            <a:r>
              <a:rPr lang="en-US" dirty="0" err="1"/>
              <a:t>menneisyydessä</a:t>
            </a:r>
            <a:r>
              <a:rPr lang="en-US" dirty="0"/>
              <a:t> </a:t>
            </a:r>
            <a:r>
              <a:rPr lang="en-US" dirty="0" err="1"/>
              <a:t>muovipulloja</a:t>
            </a:r>
            <a:r>
              <a:rPr lang="en-US" dirty="0"/>
              <a:t>? </a:t>
            </a:r>
          </a:p>
          <a:p>
            <a:r>
              <a:rPr lang="en-US" dirty="0" err="1"/>
              <a:t>Mieti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ja </a:t>
            </a:r>
            <a:r>
              <a:rPr lang="en-US" dirty="0" err="1"/>
              <a:t>keitä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kaupasta</a:t>
            </a:r>
            <a:r>
              <a:rPr lang="en-US" dirty="0"/>
              <a:t> </a:t>
            </a:r>
            <a:r>
              <a:rPr lang="en-US" dirty="0" err="1"/>
              <a:t>ostettu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</a:t>
            </a:r>
            <a:r>
              <a:rPr lang="en-US" dirty="0" err="1"/>
              <a:t>päätyy</a:t>
            </a:r>
            <a:r>
              <a:rPr lang="en-US" dirty="0"/>
              <a:t> </a:t>
            </a:r>
            <a:r>
              <a:rPr lang="en-US" dirty="0" err="1"/>
              <a:t>palautuksesta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kaupan</a:t>
            </a:r>
            <a:r>
              <a:rPr lang="en-US" dirty="0"/>
              <a:t> </a:t>
            </a:r>
            <a:r>
              <a:rPr lang="en-US" dirty="0" err="1"/>
              <a:t>hyllylle</a:t>
            </a:r>
            <a:r>
              <a:rPr lang="en-US" dirty="0"/>
              <a:t>.</a:t>
            </a:r>
          </a:p>
          <a:p>
            <a:r>
              <a:rPr lang="en-US" dirty="0" err="1"/>
              <a:t>Veisitkö</a:t>
            </a:r>
            <a:r>
              <a:rPr lang="en-US" dirty="0"/>
              <a:t> </a:t>
            </a:r>
            <a:r>
              <a:rPr lang="en-US" dirty="0" err="1"/>
              <a:t>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 </a:t>
            </a:r>
            <a:r>
              <a:rPr lang="en-US" dirty="0" err="1"/>
              <a:t>kierrätykseen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saisi</a:t>
            </a:r>
            <a:r>
              <a:rPr lang="en-US" dirty="0"/>
              <a:t> </a:t>
            </a:r>
            <a:r>
              <a:rPr lang="en-US" dirty="0" err="1"/>
              <a:t>panttia</a:t>
            </a:r>
            <a:r>
              <a:rPr lang="en-US" dirty="0"/>
              <a:t>? </a:t>
            </a:r>
            <a:r>
              <a:rPr lang="en-US" dirty="0" err="1"/>
              <a:t>Miksi</a:t>
            </a:r>
            <a:r>
              <a:rPr lang="en-US" dirty="0"/>
              <a:t> tai </a:t>
            </a:r>
            <a:r>
              <a:rPr lang="en-US" dirty="0" err="1"/>
              <a:t>miksi</a:t>
            </a:r>
            <a:r>
              <a:rPr lang="en-US" dirty="0"/>
              <a:t> et?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21566" y="877059"/>
            <a:ext cx="8348868" cy="2850320"/>
          </a:xfrm>
        </p:spPr>
        <p:txBody>
          <a:bodyPr/>
          <a:lstStyle/>
          <a:p>
            <a:r>
              <a:rPr lang="fi-FI" dirty="0"/>
              <a:t>Kiitos että olet mukana luomassa parempaa tulevaisuutta!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" name="Alaotsikko 31">
            <a:extLst>
              <a:ext uri="{FF2B5EF4-FFF2-40B4-BE49-F238E27FC236}">
                <a16:creationId xmlns:a16="http://schemas.microsoft.com/office/drawing/2014/main" id="{A1465E8E-1CE7-6C0E-53A3-362EFACE8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 lisää osoitteesta </a:t>
            </a:r>
            <a:r>
              <a:rPr lang="fi-FI" dirty="0" err="1"/>
              <a:t>www.palautatulevaisuuteen.fi</a:t>
            </a:r>
            <a:endParaRPr lang="fi-FI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78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85" y="2494692"/>
            <a:ext cx="744812" cy="14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7760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9221" y="2539610"/>
            <a:ext cx="1289323" cy="3271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Jokainen suomalainen palauttaa vuodessa keskimäärin…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045" y="3731549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275</a:t>
            </a:r>
          </a:p>
          <a:p>
            <a:pPr>
              <a:lnSpc>
                <a:spcPts val="2500"/>
              </a:lnSpc>
            </a:pPr>
            <a:r>
              <a:rPr lang="fi-FI" sz="1600" dirty="0">
                <a:solidFill>
                  <a:schemeClr val="bg1"/>
                </a:solidFill>
              </a:rPr>
              <a:t>TÖLKKIÄ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849" y="3706465"/>
            <a:ext cx="1566069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122</a:t>
            </a:r>
          </a:p>
          <a:p>
            <a:r>
              <a:rPr lang="fi-FI" sz="1600" dirty="0">
                <a:solidFill>
                  <a:schemeClr val="bg1"/>
                </a:solidFill>
              </a:rPr>
              <a:t>MUOVI-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5236" y="3706465"/>
            <a:ext cx="1265106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23</a:t>
            </a:r>
          </a:p>
          <a:p>
            <a:r>
              <a:rPr lang="fi-FI" sz="1600" dirty="0">
                <a:solidFill>
                  <a:schemeClr val="bg1"/>
                </a:solidFill>
              </a:rPr>
              <a:t>LASI-</a:t>
            </a:r>
          </a:p>
          <a:p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8490" y="3602836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Pulloja ja tölkkejä palauttamalla kierrätetään Suomessa joka vuosi…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20 000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ALUMIINIA,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17 000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MUOVIA,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49 000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LASIA,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1 320 linja-auton painoa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11 risteily-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aluksen painoa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84 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jumbojetin painoa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r>
              <a:rPr lang="fi-FI" dirty="0"/>
              <a:t>Milloin viimeksi palautit pulloja tai tölkkejä kauppaan?</a:t>
            </a:r>
          </a:p>
          <a:p>
            <a:r>
              <a:rPr lang="fi-FI" dirty="0"/>
              <a:t>Arvioi, montako juomapakkausta sinä tyhjennät kuukaudessa. Entä perheesi?</a:t>
            </a:r>
          </a:p>
          <a:p>
            <a:r>
              <a:rPr lang="fi-FI" dirty="0"/>
              <a:t>Mitä hyötyä pantista on </a:t>
            </a:r>
            <a:br>
              <a:rPr lang="fi-FI" dirty="0"/>
            </a:br>
            <a:r>
              <a:rPr lang="fi-FI" dirty="0"/>
              <a:t>kierrätyksen kannalta?</a:t>
            </a:r>
          </a:p>
          <a:p>
            <a:r>
              <a:rPr lang="fi-FI" dirty="0"/>
              <a:t>Millä muulla tavalla juomapakkausten kierrätyksen voisi hoitaa?</a:t>
            </a:r>
          </a:p>
          <a:p>
            <a:r>
              <a:rPr lang="fi-FI" dirty="0"/>
              <a:t>Mitä muualla maailmassa tehdään tyhjille juomapakkauksille?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Pantilliset pakkaukset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MATKAKUMPPANIT TULEVAISUUTEEN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BB6D3BF-65B5-ED16-EC2D-68DDCB08E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15" r="9415"/>
          <a:stretch/>
        </p:blipFill>
        <p:spPr>
          <a:xfrm>
            <a:off x="6902564" y="1479482"/>
            <a:ext cx="4534173" cy="4572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kertakäyttöinen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käytettyä</a:t>
            </a:r>
            <a:r>
              <a:rPr lang="en-US" dirty="0"/>
              <a:t> </a:t>
            </a:r>
            <a:r>
              <a:rPr lang="en-US" dirty="0" err="1"/>
              <a:t>alumiinia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loputtomasti</a:t>
            </a:r>
            <a:r>
              <a:rPr lang="en-US" dirty="0"/>
              <a:t>.</a:t>
            </a:r>
          </a:p>
          <a:p>
            <a:r>
              <a:rPr lang="en-US" dirty="0" err="1"/>
              <a:t>Tölkkejä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49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100 % </a:t>
            </a:r>
            <a:r>
              <a:rPr lang="en-US" dirty="0" err="1"/>
              <a:t>tölkeistä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tulevaisuuteen</a:t>
            </a:r>
            <a:r>
              <a:rPr lang="en-US" dirty="0"/>
              <a:t>,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r>
              <a:rPr lang="fi-FI" dirty="0"/>
              <a:t>Tölkki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Muovipullo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</a:t>
            </a:r>
            <a:r>
              <a:rPr lang="en-US" dirty="0" err="1"/>
              <a:t>myydään</a:t>
            </a:r>
            <a:r>
              <a:rPr lang="en-US" dirty="0"/>
              <a:t> </a:t>
            </a:r>
            <a:r>
              <a:rPr lang="en-US" dirty="0" err="1"/>
              <a:t>täytettynä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</a:t>
            </a:r>
            <a:r>
              <a:rPr lang="en-US" dirty="0"/>
              <a:t> PET-</a:t>
            </a:r>
            <a:r>
              <a:rPr lang="en-US" dirty="0" err="1"/>
              <a:t>muovi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monella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. </a:t>
            </a:r>
          </a:p>
          <a:p>
            <a:r>
              <a:rPr lang="en-US" dirty="0" err="1"/>
              <a:t>Muovipulloja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n. 22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92 % </a:t>
            </a:r>
            <a:r>
              <a:rPr lang="en-US" dirty="0" err="1"/>
              <a:t>muovipulloista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295714" y="4637891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r>
              <a:rPr lang="en-US" dirty="0" err="1"/>
              <a:t>Pulloa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lasia</a:t>
            </a:r>
            <a:r>
              <a:rPr lang="en-US" dirty="0"/>
              <a:t> </a:t>
            </a:r>
            <a:r>
              <a:rPr lang="en-US" dirty="0" err="1"/>
              <a:t>materiaalina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 </a:t>
            </a:r>
            <a:r>
              <a:rPr lang="en-US" dirty="0" err="1"/>
              <a:t>ikuisesti</a:t>
            </a:r>
            <a:r>
              <a:rPr lang="en-US" dirty="0"/>
              <a:t>.</a:t>
            </a:r>
          </a:p>
          <a:p>
            <a:r>
              <a:rPr lang="en-US" dirty="0" err="1"/>
              <a:t>Lasipulloja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4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Lasipulloista n. 100 %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r>
              <a:rPr lang="en-US" dirty="0" err="1"/>
              <a:t>Joissain</a:t>
            </a:r>
            <a:r>
              <a:rPr lang="en-US" dirty="0"/>
              <a:t> </a:t>
            </a:r>
            <a:r>
              <a:rPr lang="en-US" dirty="0" err="1"/>
              <a:t>pantillisissa</a:t>
            </a:r>
            <a:r>
              <a:rPr lang="en-US" dirty="0"/>
              <a:t> </a:t>
            </a:r>
            <a:r>
              <a:rPr lang="en-US" dirty="0" err="1"/>
              <a:t>lasipulloissa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panttimerkintää</a:t>
            </a:r>
            <a:r>
              <a:rPr lang="en-US" dirty="0"/>
              <a:t>.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pantillisuuden</a:t>
            </a:r>
            <a:r>
              <a:rPr lang="en-US" dirty="0"/>
              <a:t> </a:t>
            </a:r>
            <a:r>
              <a:rPr lang="en-US" dirty="0" err="1"/>
              <a:t>näkee</a:t>
            </a:r>
            <a:r>
              <a:rPr lang="en-US" dirty="0"/>
              <a:t> </a:t>
            </a:r>
            <a:r>
              <a:rPr lang="en-US" dirty="0" err="1"/>
              <a:t>hyllynreunan</a:t>
            </a:r>
            <a:r>
              <a:rPr lang="en-US" dirty="0"/>
              <a:t> </a:t>
            </a:r>
            <a:r>
              <a:rPr lang="en-US" dirty="0" err="1"/>
              <a:t>hintalapusta</a:t>
            </a:r>
            <a:r>
              <a:rPr lang="en-US" dirty="0"/>
              <a:t> tai </a:t>
            </a:r>
            <a:r>
              <a:rPr lang="en-US" dirty="0" err="1"/>
              <a:t>kuitista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Lasipullo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5714" y="5420611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2667</TotalTime>
  <Words>693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Yli kaksi miljardia ympäristötekoa vuodessa</vt:lpstr>
      <vt:lpstr>Kierrättämällä voit lähettää pullon tai tölkin tulevaisuuteen!</vt:lpstr>
      <vt:lpstr>Jokainen suomalainen palauttaa vuodessa keskimäärin…</vt:lpstr>
      <vt:lpstr>Pulloja ja tölkkejä palauttamalla kierrätetään Suomessa joka vuosi…</vt:lpstr>
      <vt:lpstr>PowerPoint Presentation</vt:lpstr>
      <vt:lpstr>Pantilliset pakkaukset  MATKAKUMPPANIT TULEVAISUUTEEN</vt:lpstr>
      <vt:lpstr>Tölkki</vt:lpstr>
      <vt:lpstr>Muovipullo</vt:lpstr>
      <vt:lpstr>Lasipullo</vt:lpstr>
      <vt:lpstr>PowerPoint Presentation</vt:lpstr>
      <vt:lpstr>Kohti tulevaisuutta!  NÄIN PALAUTUS-AUTOMAATTI TOIMII</vt:lpstr>
      <vt:lpstr>Palautus</vt:lpstr>
      <vt:lpstr>Lajittelu</vt:lpstr>
      <vt:lpstr>Pantti</vt:lpstr>
      <vt:lpstr>Entä kun automaatti ei toimi?</vt:lpstr>
      <vt:lpstr>Pantittomatkin kannattaa lähettää tulevaisuuteen!</vt:lpstr>
      <vt:lpstr>PowerPoint Presentation</vt:lpstr>
      <vt:lpstr>Kohti tulevaisuutta! MITÄ TAPAHTUU PALAUTUS- AUTOMAATIN JÄLKEEN?</vt:lpstr>
      <vt:lpstr>Pakkaus</vt:lpstr>
      <vt:lpstr>Kuljetus</vt:lpstr>
      <vt:lpstr>Tölkin jatkokäsittely</vt:lpstr>
      <vt:lpstr>Muovipullon jatkokäsittely</vt:lpstr>
      <vt:lpstr>Lasipullon jatkokäsittely</vt:lpstr>
      <vt:lpstr>PowerPoint Presentation</vt:lpstr>
      <vt:lpstr>Kiitos että olet mukana luomassa parempaa tulevaisuutta!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Tommi Vihavainen</cp:lastModifiedBy>
  <cp:revision>292</cp:revision>
  <dcterms:created xsi:type="dcterms:W3CDTF">2010-04-12T23:12:02Z</dcterms:created>
  <dcterms:modified xsi:type="dcterms:W3CDTF">2025-04-17T06:29:28Z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